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8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4D4D4D"/>
    <a:srgbClr val="77777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0" y="3505200"/>
            <a:ext cx="6477000" cy="1295400"/>
          </a:xfrm>
        </p:spPr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4724400"/>
            <a:ext cx="6477000" cy="6858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A91E1AA-2329-4E8F-9BFB-1C9EB1AB7651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" name="Picture 39" descr="original_metal_b"/>
          <p:cNvPicPr>
            <a:picLocks noChangeAspect="1" noChangeArrowheads="1" noCrop="1"/>
          </p:cNvPicPr>
          <p:nvPr userDrawn="1"/>
        </p:nvPicPr>
        <p:blipFill>
          <a:blip r:embed="rId3">
            <a:clrChange>
              <a:clrFrom>
                <a:srgbClr val="020202"/>
              </a:clrFrom>
              <a:clrTo>
                <a:srgbClr val="02020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3048000"/>
            <a:ext cx="1447800" cy="131445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17297-BA5D-4054-91ED-F6B7BD3E3C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4638"/>
            <a:ext cx="19431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38"/>
            <a:ext cx="56769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639D5E-9592-42BA-9202-F2448AE032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810DAB-20F7-4434-AD22-7DD8DFAACBC1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8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33B1E8-F57D-4F93-AB6B-D2D6F57CB30D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8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524000"/>
            <a:ext cx="3276600" cy="4602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524000"/>
            <a:ext cx="3276600" cy="4602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5C3D7D-BBC5-4861-AC3C-1671385BA9DD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9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316092-A23F-40EA-822A-918C74E6E7EA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1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1D2988-6F33-4824-A7AC-3D3AED000A4C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7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27CAEB-38F0-4638-9892-AD22A783CB03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6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1AA91-9227-4F82-9E30-3911087087B0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8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itmap_128.bmp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447800" y="1371600"/>
            <a:ext cx="6019800" cy="4495800"/>
          </a:xfrm>
          <a:prstGeom prst="rect">
            <a:avLst/>
          </a:prstGeom>
          <a:effectLst>
            <a:innerShdw blurRad="114300">
              <a:prstClr val="black"/>
            </a:innerShdw>
            <a:softEdge rad="3175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0"/>
            <a:ext cx="5715000" cy="106680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828800"/>
            <a:ext cx="5218112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824538"/>
            <a:ext cx="6705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7C6AA-A0D7-4A63-88EC-D318B2E4D454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9" name="Picture 18" descr="original_pencil_w"/>
          <p:cNvPicPr>
            <a:picLocks noChangeAspect="1" noChangeArrowheads="1" noCrop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57800"/>
            <a:ext cx="1600200" cy="120015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4638"/>
            <a:ext cx="7772400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524000"/>
            <a:ext cx="6705600" cy="460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579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bg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bg1"/>
                </a:solidFill>
                <a:latin typeface="Arial" charset="0"/>
              </a:defRPr>
            </a:lvl1pPr>
          </a:lstStyle>
          <a:p>
            <a:fld id="{4103F7A5-A277-4395-AE3B-5E8832CEFB6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45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indent="449263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928670"/>
            <a:ext cx="7429552" cy="5143536"/>
          </a:xfrm>
        </p:spPr>
        <p:txBody>
          <a:bodyPr/>
          <a:lstStyle/>
          <a:p>
            <a:pPr lvl="0" indent="449263"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Тема урока:</a:t>
            </a:r>
          </a:p>
          <a:p>
            <a:pPr lvl="0" indent="449263"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 «Загадка толерантности»</a:t>
            </a:r>
          </a:p>
          <a:p>
            <a:pPr lvl="0" indent="449263" algn="ctr"/>
            <a:endParaRPr lang="ru-RU" b="1" dirty="0" smtClean="0">
              <a:solidFill>
                <a:schemeClr val="accent2">
                  <a:lumMod val="75000"/>
                </a:schemeClr>
              </a:solidFill>
              <a:cs typeface="Times New Roman" pitchFamily="18" charset="0"/>
            </a:endParaRPr>
          </a:p>
          <a:p>
            <a:pPr lvl="0" indent="449263" algn="ctr"/>
            <a:endParaRPr lang="ru-RU" b="1" dirty="0" smtClean="0">
              <a:solidFill>
                <a:schemeClr val="accent2">
                  <a:lumMod val="75000"/>
                </a:schemeClr>
              </a:solidFill>
              <a:cs typeface="Times New Roman" pitchFamily="18" charset="0"/>
            </a:endParaRPr>
          </a:p>
          <a:p>
            <a:pPr lvl="0" indent="449263" algn="ctr"/>
            <a:endParaRPr lang="ru-RU" b="1" dirty="0" smtClean="0">
              <a:solidFill>
                <a:schemeClr val="accent2">
                  <a:lumMod val="75000"/>
                </a:schemeClr>
              </a:solidFill>
              <a:cs typeface="Times New Roman" pitchFamily="18" charset="0"/>
            </a:endParaRPr>
          </a:p>
          <a:p>
            <a:pPr lvl="0" indent="449263" algn="ctr"/>
            <a:r>
              <a:rPr lang="ru-RU" sz="2000" b="1" dirty="0" smtClean="0">
                <a:cs typeface="Times New Roman" pitchFamily="18" charset="0"/>
              </a:rPr>
              <a:t>Автор: учитель технологии Махнева О.П</a:t>
            </a:r>
            <a:r>
              <a:rPr lang="ru-RU" sz="2000" b="1" dirty="0" smtClean="0">
                <a:cs typeface="Times New Roman" pitchFamily="18" charset="0"/>
              </a:rPr>
              <a:t>.,</a:t>
            </a:r>
          </a:p>
          <a:p>
            <a:pPr lvl="0" indent="449263" algn="ctr"/>
            <a:r>
              <a:rPr lang="ru-RU" sz="2000" b="1" dirty="0" smtClean="0">
                <a:cs typeface="Times New Roman" pitchFamily="18" charset="0"/>
              </a:rPr>
              <a:t> </a:t>
            </a:r>
            <a:r>
              <a:rPr lang="ru-RU" sz="2000" b="1" dirty="0" smtClean="0">
                <a:cs typeface="Times New Roman" pitchFamily="18" charset="0"/>
              </a:rPr>
              <a:t>МБОУ СОШ № </a:t>
            </a:r>
            <a:r>
              <a:rPr lang="ru-RU" sz="2000" b="1" dirty="0" smtClean="0">
                <a:cs typeface="Times New Roman" pitchFamily="18" charset="0"/>
              </a:rPr>
              <a:t>5,г.Богданович</a:t>
            </a:r>
            <a:endParaRPr lang="ru-RU" sz="2000" b="1" dirty="0" smtClean="0"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571612"/>
            <a:ext cx="7143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Литература: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Личностное </a:t>
            </a:r>
            <a:r>
              <a:rPr lang="ru-RU" sz="2800" dirty="0" err="1" smtClean="0">
                <a:solidFill>
                  <a:srgbClr val="002060"/>
                </a:solidFill>
              </a:rPr>
              <a:t>портфолио</a:t>
            </a:r>
            <a:r>
              <a:rPr lang="ru-RU" sz="2800" dirty="0" smtClean="0">
                <a:solidFill>
                  <a:srgbClr val="002060"/>
                </a:solidFill>
              </a:rPr>
              <a:t> старшеклассника: </a:t>
            </a:r>
            <a:r>
              <a:rPr lang="ru-RU" sz="2800" dirty="0" err="1" smtClean="0">
                <a:solidFill>
                  <a:srgbClr val="002060"/>
                </a:solidFill>
              </a:rPr>
              <a:t>учеб.-методиче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</a:rPr>
              <a:t>ское</a:t>
            </a:r>
            <a:r>
              <a:rPr lang="ru-RU" sz="2800" dirty="0" smtClean="0">
                <a:solidFill>
                  <a:srgbClr val="002060"/>
                </a:solidFill>
              </a:rPr>
              <a:t> пособие</a:t>
            </a:r>
            <a:r>
              <a:rPr lang="en-US" sz="2800" dirty="0" smtClean="0">
                <a:solidFill>
                  <a:srgbClr val="002060"/>
                </a:solidFill>
              </a:rPr>
              <a:t>/ </a:t>
            </a:r>
            <a:r>
              <a:rPr lang="ru-RU" sz="2800" dirty="0" smtClean="0">
                <a:solidFill>
                  <a:srgbClr val="002060"/>
                </a:solidFill>
              </a:rPr>
              <a:t>З.М.Молчанова, А.А.Тимченко, </a:t>
            </a:r>
            <a:r>
              <a:rPr lang="ru-RU" sz="2800" dirty="0" err="1" smtClean="0">
                <a:solidFill>
                  <a:srgbClr val="002060"/>
                </a:solidFill>
              </a:rPr>
              <a:t>Т.В.Черникова</a:t>
            </a:r>
            <a:r>
              <a:rPr lang="ru-RU" sz="2800" dirty="0" smtClean="0">
                <a:solidFill>
                  <a:srgbClr val="002060"/>
                </a:solidFill>
              </a:rPr>
              <a:t>, -2-е издание- М.: Глобус,  2007.- 128с.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1428736"/>
            <a:ext cx="750099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/>
            <a:r>
              <a:rPr lang="ru-RU" sz="28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Быть толерантным – значит проявлять позицию  терпимости  и доверия, уважения и внимания к людям, готовность  и способность понять проблемы другого человека и понимать его таким, какой он есть, умение мириться с чужим мнением и быть снисходительным к поступкам     других людей.</a:t>
            </a:r>
            <a:endParaRPr lang="ru-RU" sz="2800" b="1" dirty="0" smtClean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1357298"/>
            <a:ext cx="68580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ctr" eaLnBrk="1" hangingPunct="1"/>
            <a:endParaRPr lang="ru-RU" sz="3200" b="1" dirty="0" smtClean="0">
              <a:solidFill>
                <a:schemeClr val="accent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357299"/>
            <a:ext cx="735811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ctr" eaLnBrk="1" hangingPunct="1"/>
            <a:r>
              <a:rPr lang="ru-RU" sz="24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Упражнение: Являюсь ли я толерантной личностью?</a:t>
            </a:r>
            <a:endParaRPr lang="ru-RU" sz="24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indent="449263" algn="just"/>
            <a:r>
              <a:rPr lang="ru-RU" sz="24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Задание: </a:t>
            </a:r>
            <a:endParaRPr lang="ru-RU" sz="24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indent="449263" algn="just"/>
            <a:r>
              <a:rPr lang="ru-RU" sz="24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1.Поставь знак + в колонке А напротив трех черт, которые по твоему мнению, у тебя наиболее выражены, знак – напротив  тех черт,  которые у тебя наименее выражены.</a:t>
            </a:r>
          </a:p>
          <a:p>
            <a:pPr lvl="0" indent="449263" algn="just"/>
            <a:endParaRPr lang="ru-RU" sz="24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indent="449263" algn="just"/>
            <a:r>
              <a:rPr lang="ru-RU" sz="24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2.В колонке  В поставь знак +  напротив тех  трех  черт,  которые, на твой взгляд, наиболее характерны для толерантной личности.</a:t>
            </a:r>
            <a:endParaRPr lang="ru-RU" sz="2400" b="1" dirty="0" smtClean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142976" y="571480"/>
          <a:ext cx="7500989" cy="5675295"/>
        </p:xfrm>
        <a:graphic>
          <a:graphicData uri="http://schemas.openxmlformats.org/drawingml/2006/table">
            <a:tbl>
              <a:tblPr/>
              <a:tblGrid>
                <a:gridCol w="3973464"/>
                <a:gridCol w="1887982"/>
                <a:gridCol w="1639543"/>
              </a:tblGrid>
              <a:tr h="3282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Черты толерантной личности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Колонка А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Колонка В</a:t>
                      </a:r>
                      <a:endParaRPr lang="ru-RU" sz="20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Расположенность к другим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Снисходительность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Терпение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Чувство юмора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Чуткость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Доверие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Альтруизм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Терпимость к различиям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Умение владеть собой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Доброжелательность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Умение не осуждать других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Гуманизм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Умение слушать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Любознательность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Способность к сопереживанию.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500174"/>
            <a:ext cx="678661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eaLnBrk="1" hangingPunct="1"/>
            <a:r>
              <a:rPr lang="ru-RU" sz="44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Сравни свои представления о себе с портретом толерантной личности.</a:t>
            </a:r>
            <a:endParaRPr lang="ru-RU" sz="4400" dirty="0" smtClean="0">
              <a:solidFill>
                <a:srgbClr val="00206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571480"/>
            <a:ext cx="721523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eaLnBrk="1" hangingPunct="1"/>
            <a:r>
              <a:rPr lang="ru-RU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Портрет толерантной личности.</a:t>
            </a:r>
          </a:p>
          <a:p>
            <a:pPr lvl="0" indent="449263" eaLnBrk="1" hangingPunct="1"/>
            <a:endParaRPr lang="ru-RU" sz="2000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>
              <a:buFontTx/>
              <a:buChar char="•"/>
            </a:pPr>
            <a:r>
              <a:rPr lang="ru-RU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Толерантная личность знает о своих достоинствах и недостатках, умеет относиться к себе критично.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>
              <a:buFontTx/>
              <a:buChar char="•"/>
            </a:pPr>
            <a:r>
              <a:rPr lang="ru-RU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Умеет жить в согласии с другими и с самим собой.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>
              <a:buFontTx/>
              <a:buChar char="•"/>
            </a:pPr>
            <a:r>
              <a:rPr lang="ru-RU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Имеет чувство ответственности, которую не перекладывает на других.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>
              <a:buFontTx/>
              <a:buChar char="•"/>
            </a:pPr>
            <a:r>
              <a:rPr lang="ru-RU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Толерантный человек  убежден, что его судьба  зависит от него самого, а не от расположения звезд.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>
              <a:buFontTx/>
              <a:buChar char="•"/>
            </a:pPr>
            <a:r>
              <a:rPr lang="ru-RU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Признает мир в его многообразии  и готов выслушать любую точку зрения, не делит мир на две части -  черное и белое, а людей только  на два сорта -  хорошие и плохие, свои и чужие.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>
              <a:buFontTx/>
              <a:buChar char="•"/>
            </a:pPr>
            <a:r>
              <a:rPr lang="ru-RU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Умеет сопереживать, быть чутким и внимательным  к людям.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>
              <a:buFontTx/>
              <a:buChar char="•"/>
            </a:pPr>
            <a:r>
              <a:rPr lang="ru-RU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Обладает  чувством юмора, способностью посмеяться над собой, не показывает своего превосходства над другими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285860"/>
            <a:ext cx="728667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hangingPunct="1"/>
            <a:r>
              <a:rPr lang="ru-RU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Эссе </a:t>
            </a:r>
            <a:r>
              <a:rPr lang="ru-RU" sz="2000" b="1" dirty="0" smtClean="0">
                <a:solidFill>
                  <a:srgbClr val="00206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Толерантная личность</a:t>
            </a:r>
            <a:r>
              <a:rPr lang="ru-RU" sz="2000" b="1" dirty="0" smtClean="0">
                <a:solidFill>
                  <a:srgbClr val="00206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Порядок написания: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1.- одно ключевое слово, определяющее содержание.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2.- два прилагательных, характеризующих  данное понятие.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3.- три глагола, показывающих    действие понятия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4.- короткое предложение, в котором автор высказывает свое отношение.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5.- одно ключевое слово, через которое  автор выражает свои чувства, ассоциации, связанные с данным понятием.</a:t>
            </a:r>
          </a:p>
          <a:p>
            <a:pPr lvl="0"/>
            <a:endParaRPr lang="ru-RU" sz="2000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1.Толерантность.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2.Чуткий, доброжелательный.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3.Сопереживает, доверяет.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4.Умеет жить в согласии с собой и другими.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5.Воспитанность.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428736"/>
            <a:ext cx="728667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hangingPunct="1"/>
            <a:r>
              <a:rPr lang="ru-RU" sz="32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Проследи, всегда ли тебе удается проявлять толерантность в общении.</a:t>
            </a:r>
            <a:endParaRPr lang="ru-RU" sz="3200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/>
            <a:r>
              <a:rPr lang="ru-RU" sz="32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Подумай, можешь ли ты сказать  о себе, что ты толерантная личность.</a:t>
            </a:r>
            <a:endParaRPr lang="ru-RU" sz="3200" b="1" dirty="0" smtClean="0">
              <a:solidFill>
                <a:srgbClr val="00206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428736"/>
            <a:ext cx="7143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hangingPunct="1"/>
            <a:r>
              <a:rPr lang="ru-RU" sz="28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Домашнее задание: </a:t>
            </a:r>
          </a:p>
          <a:p>
            <a:pPr lvl="0" eaLnBrk="1" hangingPunct="1"/>
            <a:endParaRPr lang="ru-RU" sz="2800" b="1" dirty="0" smtClean="0">
              <a:solidFill>
                <a:srgbClr val="002060"/>
              </a:solidFill>
              <a:ea typeface="Times New Roman" pitchFamily="18" charset="0"/>
              <a:cs typeface="Times New Roman" pitchFamily="18" charset="0"/>
            </a:endParaRPr>
          </a:p>
          <a:p>
            <a:pPr lvl="0" eaLnBrk="1" hangingPunct="1"/>
            <a:r>
              <a:rPr lang="ru-RU" sz="28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Толерантность в профессиях типа «Человек- человек».</a:t>
            </a:r>
          </a:p>
          <a:p>
            <a:pPr lvl="0" eaLnBrk="1" hangingPunct="1"/>
            <a:endParaRPr lang="ru-RU" sz="28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/>
            <a:r>
              <a:rPr lang="ru-RU" sz="28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Нужно придумать сказку по трех поросят, </a:t>
            </a:r>
            <a:r>
              <a:rPr lang="ru-RU" sz="2800" b="1" dirty="0" err="1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Наф</a:t>
            </a:r>
            <a:r>
              <a:rPr lang="ru-RU" sz="28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 -  </a:t>
            </a:r>
            <a:r>
              <a:rPr lang="ru-RU" sz="2800" b="1" dirty="0" err="1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Нафа</a:t>
            </a:r>
            <a:r>
              <a:rPr lang="ru-RU" sz="28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,  </a:t>
            </a:r>
            <a:r>
              <a:rPr lang="ru-RU" sz="2800" b="1" dirty="0" err="1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Ниф</a:t>
            </a:r>
            <a:r>
              <a:rPr lang="ru-RU" sz="28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 – </a:t>
            </a:r>
            <a:r>
              <a:rPr lang="ru-RU" sz="2800" b="1" dirty="0" err="1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Нифа</a:t>
            </a:r>
            <a:r>
              <a:rPr lang="ru-RU" sz="28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,  </a:t>
            </a:r>
            <a:r>
              <a:rPr lang="ru-RU" sz="2800" b="1" dirty="0" err="1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Нуф</a:t>
            </a:r>
            <a:r>
              <a:rPr lang="ru-RU" sz="28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 – </a:t>
            </a:r>
            <a:r>
              <a:rPr lang="ru-RU" sz="2800" b="1" dirty="0" err="1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Нуфа</a:t>
            </a:r>
            <a:r>
              <a:rPr lang="ru-RU" sz="28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 и серого волка,  только поросята должны быть в этой  сказке злые и хитрые. А волк добрый и доверчивый.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nim-13_Sea">
  <a:themeElements>
    <a:clrScheme name="Office Theme 12">
      <a:dk1>
        <a:srgbClr val="09817E"/>
      </a:dk1>
      <a:lt1>
        <a:srgbClr val="FFFFFF"/>
      </a:lt1>
      <a:dk2>
        <a:srgbClr val="0281BA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66D6B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09817E"/>
        </a:dk1>
        <a:lt1>
          <a:srgbClr val="FFFFFF"/>
        </a:lt1>
        <a:dk2>
          <a:srgbClr val="0281BA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66D6B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Anim-13_Sea</Template>
  <TotalTime>30</TotalTime>
  <Words>488</Words>
  <Application>Microsoft PowerPoint</Application>
  <PresentationFormat>Экран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Anim-13_Sea</vt:lpstr>
      <vt:lpstr>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Manager/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subject/>
  <dc:creator>Administrator</dc:creator>
  <cp:keywords/>
  <dc:description/>
  <cp:lastModifiedBy>Administrator</cp:lastModifiedBy>
  <cp:revision>11</cp:revision>
  <cp:lastPrinted>1601-01-01T00:00:00Z</cp:lastPrinted>
  <dcterms:created xsi:type="dcterms:W3CDTF">2012-06-22T18:40:49Z</dcterms:created>
  <dcterms:modified xsi:type="dcterms:W3CDTF">2012-06-22T19:29:45Z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TC010902851033</vt:lpwstr>
  </property>
</Properties>
</file>