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1392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Заголовок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 anchor="b" anchorCtr="0"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cxnSp>
        <p:nvCxnSpPr>
          <p:cNvPr id="8" name="Прямая соединительная линия 7"/>
          <p:cNvCxnSpPr/>
          <p:nvPr/>
        </p:nvCxnSpPr>
        <p:spPr>
          <a:xfrm>
            <a:off x="1463626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Прямая соединительная линия 12"/>
          <p:cNvCxnSpPr/>
          <p:nvPr/>
        </p:nvCxnSpPr>
        <p:spPr>
          <a:xfrm>
            <a:off x="4708574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Овал 13"/>
          <p:cNvSpPr/>
          <p:nvPr/>
        </p:nvSpPr>
        <p:spPr>
          <a:xfrm>
            <a:off x="4540348" y="3526302"/>
            <a:ext cx="45720" cy="45720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Дата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Содержимое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15" name="Номер слайда 1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>
            <a:lvl1pPr algn="ctr">
              <a:defRPr/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6" name="Нижний колонтитул 15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Заголовок 16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 anchor="t"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cxnSp>
        <p:nvCxnSpPr>
          <p:cNvPr id="7" name="Прямая соединительная линия 6"/>
          <p:cNvCxnSpPr/>
          <p:nvPr/>
        </p:nvCxnSpPr>
        <p:spPr>
          <a:xfrm>
            <a:off x="685800" y="4916992"/>
            <a:ext cx="7924800" cy="4301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1" name="Содержимое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2" name="Содержимое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34" name="Содержимое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2" name="Текст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cxnSp>
        <p:nvCxnSpPr>
          <p:cNvPr id="10" name="Прямая соединительная линия 9"/>
          <p:cNvCxnSpPr/>
          <p:nvPr/>
        </p:nvCxnSpPr>
        <p:spPr>
          <a:xfrm>
            <a:off x="562945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единительная линия 16"/>
          <p:cNvCxnSpPr/>
          <p:nvPr/>
        </p:nvCxnSpPr>
        <p:spPr>
          <a:xfrm>
            <a:off x="4754880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Содержимое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 tIns="45720" bIns="45720"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1" name="Заголовок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Дата 7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r>
              <a:rPr kumimoji="0" lang="ru-RU" smtClean="0"/>
              <a:t>Вставка рисунка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5791200" y="6203667"/>
            <a:ext cx="2590800" cy="384048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10/15/2018</a:t>
            </a:fld>
            <a:endParaRPr lang="en-US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2133600" y="6203667"/>
            <a:ext cx="358140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410575" y="6181531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lang="en-US" sz="4200" b="0" kern="1200" spc="-100" baseline="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2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/>
        <a:buChar char="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5840" indent="-228600" algn="l" rtl="0" eaLnBrk="1" latinLnBrk="0" hangingPunct="1">
        <a:spcBef>
          <a:spcPts val="300"/>
        </a:spcBef>
        <a:buClr>
          <a:schemeClr val="accent2">
            <a:shade val="50000"/>
          </a:schemeClr>
        </a:buClr>
        <a:buSzPct val="85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57200" y="685800"/>
            <a:ext cx="8305800" cy="5410200"/>
          </a:xfrm>
        </p:spPr>
        <p:txBody>
          <a:bodyPr/>
          <a:lstStyle/>
          <a:p>
            <a:r>
              <a:rPr lang="ru-RU" sz="4800" b="1" i="1" dirty="0" smtClean="0"/>
              <a:t>Классный час: «Профилактика безнадзорности и правонарушений среди детей и подростков».</a:t>
            </a:r>
            <a:endParaRPr lang="ru-RU" sz="4800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34000"/>
          </a:xfrm>
        </p:spPr>
        <p:txBody>
          <a:bodyPr>
            <a:normAutofit/>
          </a:bodyPr>
          <a:lstStyle/>
          <a:p>
            <a:r>
              <a:rPr lang="ru-RU" sz="3600" b="1" i="1" dirty="0" smtClean="0"/>
              <a:t>Проступок</a:t>
            </a:r>
            <a:r>
              <a:rPr lang="ru-RU" b="1" i="1" dirty="0" smtClean="0"/>
              <a:t>– нарушение правил поведения; вызывающее поведение.</a:t>
            </a:r>
            <a:endParaRPr lang="ru-RU" dirty="0" smtClean="0"/>
          </a:p>
          <a:p>
            <a:r>
              <a:rPr lang="ru-RU" sz="3600" b="1" i="1" dirty="0" smtClean="0"/>
              <a:t>Правонарушение</a:t>
            </a:r>
            <a:r>
              <a:rPr lang="ru-RU" b="1" i="1" dirty="0" smtClean="0"/>
              <a:t>- нарушение закона, за которое предусмотрено наказание для взрослых людей и подростков с 16 лет.</a:t>
            </a:r>
            <a:endParaRPr lang="ru-RU" dirty="0" smtClean="0"/>
          </a:p>
          <a:p>
            <a:r>
              <a:rPr lang="ru-RU" sz="3600" b="1" i="1" dirty="0" smtClean="0"/>
              <a:t>Преступление</a:t>
            </a:r>
            <a:r>
              <a:rPr lang="ru-RU" b="1" i="1" dirty="0" smtClean="0"/>
              <a:t>- серьёзное нарушение закона взрослыми людьми или несовершеннолетними, достигшими возраста привлечения к уголовной ответственности.</a:t>
            </a:r>
            <a:endParaRPr lang="ru-RU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486400"/>
          </a:xfrm>
        </p:spPr>
        <p:txBody>
          <a:bodyPr/>
          <a:lstStyle/>
          <a:p>
            <a:pPr>
              <a:buNone/>
            </a:pPr>
            <a:r>
              <a:rPr lang="ru-RU" sz="3600" dirty="0" smtClean="0"/>
              <a:t>Уголовная ответственность</a:t>
            </a:r>
            <a:r>
              <a:rPr lang="ru-RU" dirty="0" smtClean="0"/>
              <a:t> – </a:t>
            </a:r>
            <a:r>
              <a:rPr lang="ru-RU" dirty="0" err="1" smtClean="0"/>
              <a:t>ответственность</a:t>
            </a:r>
            <a:r>
              <a:rPr lang="ru-RU" dirty="0" smtClean="0"/>
              <a:t> за нарушение законов, предусмотренных Уголовным кодексом. </a:t>
            </a:r>
          </a:p>
          <a:p>
            <a:pPr>
              <a:buNone/>
            </a:pPr>
            <a:r>
              <a:rPr lang="ru-RU" sz="3600" dirty="0" smtClean="0"/>
              <a:t>Административная ответственность </a:t>
            </a:r>
            <a:r>
              <a:rPr lang="ru-RU" dirty="0" smtClean="0"/>
              <a:t>применяется за нарушения, предусмотренные кодексом об административных правонарушениях.</a:t>
            </a:r>
          </a:p>
          <a:p>
            <a:pPr>
              <a:buNone/>
            </a:pPr>
            <a:r>
              <a:rPr lang="ru-RU" sz="3600" dirty="0" smtClean="0"/>
              <a:t>Дисциплинарная ответственность </a:t>
            </a:r>
            <a:r>
              <a:rPr lang="ru-RU" dirty="0" smtClean="0"/>
              <a:t>– это нарушение трудовых обязанностей.</a:t>
            </a:r>
          </a:p>
          <a:p>
            <a:pPr>
              <a:buNone/>
            </a:pPr>
            <a:r>
              <a:rPr lang="ru-RU" sz="3600" dirty="0" smtClean="0"/>
              <a:t>Гражданско-правовая ответственность </a:t>
            </a:r>
            <a:r>
              <a:rPr lang="ru-RU" dirty="0" smtClean="0"/>
              <a:t>регулирует имущественные отношения.</a:t>
            </a: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34000"/>
          </a:xfrm>
        </p:spPr>
        <p:txBody>
          <a:bodyPr/>
          <a:lstStyle/>
          <a:p>
            <a:pPr>
              <a:buNone/>
            </a:pPr>
            <a:r>
              <a:rPr lang="ru-RU" sz="4800" dirty="0" smtClean="0"/>
              <a:t>Серёжа и Саша играли во дворе в мяч. Ребята разбили мячом окно в доме соседа. Какое правонарушение совершили подростки?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533400"/>
            <a:ext cx="8229600" cy="5562600"/>
          </a:xfrm>
        </p:spPr>
        <p:txBody>
          <a:bodyPr/>
          <a:lstStyle/>
          <a:p>
            <a:pPr>
              <a:buNone/>
            </a:pPr>
            <a:r>
              <a:rPr lang="ru-RU" sz="5400" dirty="0" smtClean="0"/>
              <a:t>Подростка задержали на улице в 23 часа 40 минут без сопровождения взрослых. Какое наказание ему грозит?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5715000"/>
          </a:xfrm>
        </p:spPr>
        <p:txBody>
          <a:bodyPr/>
          <a:lstStyle/>
          <a:p>
            <a:pPr>
              <a:buNone/>
            </a:pPr>
            <a:r>
              <a:rPr lang="ru-RU" sz="3600" dirty="0" smtClean="0"/>
              <a:t>Учащиеся 7 класса перед уроком физкультуры находились в раздевалке. После звонко все ушли в спортивный зал, а Дима задержался и похитил мобильный телефон у своего одноклассника. Какое преступление совершил подросток? С какого возраста наступает ответственность за это правонарушение?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486400"/>
          </a:xfrm>
        </p:spPr>
        <p:txBody>
          <a:bodyPr/>
          <a:lstStyle/>
          <a:p>
            <a:pPr>
              <a:buNone/>
            </a:pPr>
            <a:r>
              <a:rPr lang="ru-RU" sz="4400" dirty="0" smtClean="0"/>
              <a:t>Рома и Петя ехали в автобусе, громко разговаривали, смеялись, нецензурно выражались, агрессивно реагировали на замечания окружающих.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Бумажная">
  <a:themeElements>
    <a:clrScheme name="Бумажная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Бумажная">
      <a:maj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Бумажная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0</TotalTime>
  <Words>197</Words>
  <Application>Microsoft Office PowerPoint</Application>
  <PresentationFormat>Экран (4:3)</PresentationFormat>
  <Paragraphs>12</Paragraphs>
  <Slides>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10" baseType="lpstr">
      <vt:lpstr>Constantia</vt:lpstr>
      <vt:lpstr>Wingdings 2</vt:lpstr>
      <vt:lpstr>Бумажная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Денис</dc:creator>
  <cp:lastModifiedBy>Ефимова</cp:lastModifiedBy>
  <cp:revision>1</cp:revision>
  <dcterms:created xsi:type="dcterms:W3CDTF">2016-10-13T12:41:35Z</dcterms:created>
  <dcterms:modified xsi:type="dcterms:W3CDTF">2018-10-15T04:36:06Z</dcterms:modified>
</cp:coreProperties>
</file>

<file path=docProps/thumbnail.jpeg>
</file>