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77" r:id="rId2"/>
    <p:sldId id="256" r:id="rId3"/>
    <p:sldId id="276" r:id="rId4"/>
    <p:sldId id="259" r:id="rId5"/>
    <p:sldId id="278" r:id="rId6"/>
    <p:sldId id="286" r:id="rId7"/>
    <p:sldId id="287" r:id="rId8"/>
    <p:sldId id="288" r:id="rId9"/>
    <p:sldId id="289" r:id="rId10"/>
    <p:sldId id="266" r:id="rId11"/>
    <p:sldId id="290" r:id="rId12"/>
    <p:sldId id="279" r:id="rId13"/>
    <p:sldId id="295" r:id="rId14"/>
    <p:sldId id="300" r:id="rId15"/>
    <p:sldId id="28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CE292"/>
    <a:srgbClr val="2AE91B"/>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164" y="-18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644CC72-6C83-49C7-904B-8184C9F7D403}" type="datetimeFigureOut">
              <a:rPr lang="ru-RU" smtClean="0"/>
              <a:pPr/>
              <a:t>29.05.2015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9B5C629-0535-45CF-99A5-742AEBBE4B19}" type="slidenum">
              <a:rPr lang="ru-RU" smtClean="0"/>
              <a:pPr/>
              <a:t>‹#›</a:t>
            </a:fld>
            <a:endParaRPr lang="ru-RU"/>
          </a:p>
        </p:txBody>
      </p:sp>
    </p:spTree>
    <p:extLst>
      <p:ext uri="{BB962C8B-B14F-4D97-AF65-F5344CB8AC3E}">
        <p14:creationId xmlns:p14="http://schemas.microsoft.com/office/powerpoint/2010/main" xmlns="" val="575994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9B5C629-0535-45CF-99A5-742AEBBE4B19}" type="slidenum">
              <a:rPr lang="ru-RU" smtClean="0"/>
              <a:pPr/>
              <a:t>2</a:t>
            </a:fld>
            <a:endParaRPr lang="ru-RU"/>
          </a:p>
        </p:txBody>
      </p:sp>
    </p:spTree>
    <p:extLst>
      <p:ext uri="{BB962C8B-B14F-4D97-AF65-F5344CB8AC3E}">
        <p14:creationId xmlns:p14="http://schemas.microsoft.com/office/powerpoint/2010/main" xmlns="" val="26549905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B9B5C629-0535-45CF-99A5-742AEBBE4B19}" type="slidenum">
              <a:rPr lang="ru-RU" smtClean="0"/>
              <a:pPr/>
              <a:t>3</a:t>
            </a:fld>
            <a:endParaRPr lang="ru-RU"/>
          </a:p>
        </p:txBody>
      </p:sp>
    </p:spTree>
    <p:extLst>
      <p:ext uri="{BB962C8B-B14F-4D97-AF65-F5344CB8AC3E}">
        <p14:creationId xmlns:p14="http://schemas.microsoft.com/office/powerpoint/2010/main" xmlns="" val="26549905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9B5C629-0535-45CF-99A5-742AEBBE4B19}" type="slidenum">
              <a:rPr lang="ru-RU" smtClean="0"/>
              <a:pPr/>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29.05.2015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29.05.2015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slide" Target="slide7.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slide" Target="slide9.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2.jpeg"/><Relationship Id="rId4" Type="http://schemas.openxmlformats.org/officeDocument/2006/relationships/slide" Target="slide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Picture 2">
            <a:hlinkClick r:id="rId2" action="ppaction://hlinksldjump"/>
          </p:cNvPr>
          <p:cNvPicPr>
            <a:picLocks noChangeAspect="1" noChangeArrowheads="1"/>
          </p:cNvPicPr>
          <p:nvPr/>
        </p:nvPicPr>
        <p:blipFill>
          <a:blip r:embed="rId3" cstate="print"/>
          <a:srcRect/>
          <a:stretch>
            <a:fillRect/>
          </a:stretch>
        </p:blipFill>
        <p:spPr bwMode="auto">
          <a:xfrm>
            <a:off x="4066" y="1052736"/>
            <a:ext cx="9144001" cy="5143501"/>
          </a:xfrm>
          <a:prstGeom prst="rect">
            <a:avLst/>
          </a:prstGeom>
          <a:noFill/>
          <a:ln w="9525">
            <a:noFill/>
            <a:miter lim="800000"/>
            <a:headEnd/>
            <a:tailEnd/>
          </a:ln>
        </p:spPr>
      </p:pic>
    </p:spTree>
    <p:extLst>
      <p:ext uri="{BB962C8B-B14F-4D97-AF65-F5344CB8AC3E}">
        <p14:creationId xmlns:p14="http://schemas.microsoft.com/office/powerpoint/2010/main" xmlns="" val="2016738579"/>
      </p:ext>
    </p:extLst>
  </p:cSld>
  <p:clrMapOvr>
    <a:masterClrMapping/>
  </p:clrMapOvr>
  <mc:AlternateContent xmlns:mc="http://schemas.openxmlformats.org/markup-compatibility/2006">
    <mc:Choice xmlns:p14="http://schemas.microsoft.com/office/powerpoint/2010/main" xmlns="" Requires="p14">
      <p:transition spd="slow" p14:dur="2000" advClick="0" advTm="40000"/>
    </mc:Choice>
    <mc:Fallback>
      <p:transition spd="slow" advClick="0" advTm="40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237155" y="233065"/>
            <a:ext cx="8640960" cy="6728892"/>
          </a:xfrm>
        </p:spPr>
        <p:txBody>
          <a:bodyPr>
            <a:normAutofit/>
          </a:bodyPr>
          <a:lstStyle/>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r>
              <a:rPr lang="en-US" sz="1900" b="1" dirty="0" smtClean="0">
                <a:latin typeface="Times New Roman" panose="02020603050405020304" pitchFamily="18" charset="0"/>
                <a:ea typeface="Times New Roman"/>
                <a:cs typeface="Times New Roman" panose="02020603050405020304" pitchFamily="18" charset="0"/>
              </a:rPr>
              <a:t>              </a:t>
            </a:r>
            <a:r>
              <a:rPr lang="en-US" sz="1600" b="1" dirty="0" smtClean="0">
                <a:latin typeface="Times New Roman" panose="02020603050405020304" pitchFamily="18" charset="0"/>
                <a:ea typeface="Times New Roman"/>
                <a:cs typeface="Times New Roman" panose="02020603050405020304" pitchFamily="18" charset="0"/>
              </a:rPr>
              <a:t>Task </a:t>
            </a:r>
            <a:r>
              <a:rPr lang="en-US" sz="1600" b="1" dirty="0">
                <a:latin typeface="Times New Roman" panose="02020603050405020304" pitchFamily="18" charset="0"/>
                <a:ea typeface="Times New Roman"/>
                <a:cs typeface="Times New Roman" panose="02020603050405020304" pitchFamily="18" charset="0"/>
              </a:rPr>
              <a:t>3. Imagine that while travelling during your holidays you took some photos. </a:t>
            </a:r>
            <a:endParaRPr lang="en-US" sz="16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r>
              <a:rPr lang="ru-RU" sz="1600" b="1" dirty="0" err="1" smtClean="0">
                <a:latin typeface="Times New Roman" panose="02020603050405020304" pitchFamily="18" charset="0"/>
                <a:ea typeface="Times New Roman"/>
                <a:cs typeface="Times New Roman" panose="02020603050405020304" pitchFamily="18" charset="0"/>
              </a:rPr>
              <a:t>Choose</a:t>
            </a:r>
            <a:r>
              <a:rPr lang="ru-RU" sz="1600" b="1" dirty="0" smtClean="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one</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photo</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to</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present</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to</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your</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smtClean="0">
                <a:latin typeface="Times New Roman" panose="02020603050405020304" pitchFamily="18" charset="0"/>
                <a:ea typeface="Times New Roman"/>
                <a:cs typeface="Times New Roman" panose="02020603050405020304" pitchFamily="18" charset="0"/>
              </a:rPr>
              <a:t>friend</a:t>
            </a:r>
            <a:r>
              <a:rPr lang="ru-RU" sz="1600" b="1" dirty="0" smtClean="0">
                <a:latin typeface="Times New Roman" panose="02020603050405020304" pitchFamily="18" charset="0"/>
                <a:ea typeface="Times New Roman"/>
                <a:cs typeface="Times New Roman" panose="02020603050405020304" pitchFamily="18" charset="0"/>
              </a:rPr>
              <a:t>.</a:t>
            </a:r>
            <a:r>
              <a:rPr lang="en-US" sz="1600" b="1" dirty="0" smtClean="0">
                <a:latin typeface="Times New Roman" panose="02020603050405020304" pitchFamily="18" charset="0"/>
                <a:ea typeface="Times New Roman"/>
                <a:cs typeface="Times New Roman" panose="02020603050405020304" pitchFamily="18" charset="0"/>
              </a:rPr>
              <a:t> </a:t>
            </a: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r>
              <a:rPr lang="en-US" sz="1600" b="1" dirty="0" smtClean="0">
                <a:latin typeface="Times New Roman" panose="02020603050405020304" pitchFamily="18" charset="0"/>
                <a:ea typeface="Times New Roman"/>
                <a:cs typeface="Times New Roman" panose="02020603050405020304" pitchFamily="18" charset="0"/>
              </a:rPr>
              <a:t>You </a:t>
            </a:r>
            <a:r>
              <a:rPr lang="en-US" sz="1600" b="1" dirty="0">
                <a:latin typeface="Times New Roman" panose="02020603050405020304" pitchFamily="18" charset="0"/>
                <a:ea typeface="Times New Roman"/>
                <a:cs typeface="Times New Roman" panose="02020603050405020304" pitchFamily="18" charset="0"/>
              </a:rPr>
              <a:t>will have to start speaking in 1.5 minutes and will speak for not more than 2 minutes. </a:t>
            </a:r>
            <a:r>
              <a:rPr lang="ru-RU" sz="1600" b="1" dirty="0" err="1">
                <a:latin typeface="Times New Roman" panose="02020603050405020304" pitchFamily="18" charset="0"/>
                <a:ea typeface="Times New Roman"/>
                <a:cs typeface="Times New Roman" panose="02020603050405020304" pitchFamily="18" charset="0"/>
              </a:rPr>
              <a:t>In</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your</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talk</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remember</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to</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speak</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about</a:t>
            </a:r>
            <a:r>
              <a:rPr lang="ru-RU" sz="1600" b="1" dirty="0">
                <a:latin typeface="Times New Roman" panose="02020603050405020304" pitchFamily="18" charset="0"/>
                <a:ea typeface="Times New Roman"/>
                <a:cs typeface="Times New Roman" panose="02020603050405020304" pitchFamily="18" charset="0"/>
              </a:rPr>
              <a:t>:</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ru-RU" sz="1600" dirty="0" err="1">
                <a:latin typeface="Times New Roman" panose="02020603050405020304" pitchFamily="18" charset="0"/>
                <a:ea typeface="Times New Roman"/>
                <a:cs typeface="Times New Roman" panose="02020603050405020304" pitchFamily="18" charset="0"/>
              </a:rPr>
              <a:t>when</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you</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took</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the</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photo</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en-US" sz="1600" dirty="0">
                <a:latin typeface="Times New Roman" panose="02020603050405020304" pitchFamily="18" charset="0"/>
                <a:ea typeface="Times New Roman"/>
                <a:cs typeface="Times New Roman" panose="02020603050405020304" pitchFamily="18" charset="0"/>
              </a:rPr>
              <a:t>what/who is in the photo</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ru-RU" sz="1600" dirty="0" err="1">
                <a:latin typeface="Times New Roman" panose="02020603050405020304" pitchFamily="18" charset="0"/>
                <a:ea typeface="Times New Roman"/>
                <a:cs typeface="Times New Roman" panose="02020603050405020304" pitchFamily="18" charset="0"/>
              </a:rPr>
              <a:t>what</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is</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happening</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ru-RU" sz="1600" dirty="0" err="1">
                <a:latin typeface="Times New Roman" panose="02020603050405020304" pitchFamily="18" charset="0"/>
                <a:ea typeface="Times New Roman"/>
                <a:cs typeface="Times New Roman" panose="02020603050405020304" pitchFamily="18" charset="0"/>
              </a:rPr>
              <a:t>why</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you</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took</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the</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photo</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en-US" sz="1600" dirty="0">
                <a:latin typeface="Times New Roman" panose="02020603050405020304" pitchFamily="18" charset="0"/>
                <a:ea typeface="Times New Roman"/>
                <a:cs typeface="Times New Roman" panose="02020603050405020304" pitchFamily="18" charset="0"/>
              </a:rPr>
              <a:t>why you decided to show the picture to your friend</a:t>
            </a:r>
            <a:endParaRPr lang="ru-RU" sz="1600" dirty="0">
              <a:latin typeface="Times New Roman" panose="02020603050405020304" pitchFamily="18" charset="0"/>
              <a:ea typeface="Calibri"/>
              <a:cs typeface="Times New Roman" panose="02020603050405020304" pitchFamily="18" charset="0"/>
            </a:endParaRPr>
          </a:p>
          <a:p>
            <a:pPr marL="0" indent="0">
              <a:lnSpc>
                <a:spcPts val="2040"/>
              </a:lnSpc>
              <a:spcAft>
                <a:spcPts val="1125"/>
              </a:spcAft>
              <a:buNone/>
              <a:tabLst>
                <a:tab pos="441325" algn="l"/>
              </a:tabLst>
            </a:pPr>
            <a:r>
              <a:rPr lang="en-US" sz="1600" b="1" dirty="0">
                <a:latin typeface="Times New Roman" panose="02020603050405020304" pitchFamily="18" charset="0"/>
                <a:ea typeface="Times New Roman"/>
                <a:cs typeface="Times New Roman" panose="02020603050405020304" pitchFamily="18" charset="0"/>
              </a:rPr>
              <a:t>You have to talk continuously, starting </a:t>
            </a:r>
            <a:r>
              <a:rPr lang="en-US" sz="1600" b="1" dirty="0" smtClean="0">
                <a:latin typeface="Times New Roman" panose="02020603050405020304" pitchFamily="18" charset="0"/>
                <a:ea typeface="Times New Roman"/>
                <a:cs typeface="Times New Roman" panose="02020603050405020304" pitchFamily="18" charset="0"/>
              </a:rPr>
              <a:t>with</a:t>
            </a:r>
            <a:r>
              <a:rPr lang="en-US" sz="1600" dirty="0" smtClean="0">
                <a:latin typeface="Times New Roman" panose="02020603050405020304" pitchFamily="18" charset="0"/>
                <a:ea typeface="Times New Roman"/>
                <a:cs typeface="Times New Roman" panose="02020603050405020304" pitchFamily="18" charset="0"/>
              </a:rPr>
              <a:t> </a:t>
            </a:r>
            <a:r>
              <a:rPr lang="en-US" sz="20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rPr>
              <a:t>I’ve chosen photo number…</a:t>
            </a:r>
            <a:endParaRPr lang="ru-RU" sz="2000" dirty="0">
              <a:latin typeface="Times New Roman" panose="02020603050405020304" pitchFamily="18" charset="0"/>
              <a:ea typeface="Calibri"/>
              <a:cs typeface="Times New Roman" panose="02020603050405020304" pitchFamily="18" charset="0"/>
            </a:endParaRPr>
          </a:p>
          <a:p>
            <a:pPr marL="0" indent="0">
              <a:buNone/>
            </a:pPr>
            <a:endParaRPr lang="ru-RU"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8406" y="697639"/>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452609" y="699782"/>
            <a:ext cx="504056"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3</a:t>
            </a:r>
            <a:endParaRPr lang="ru-RU" b="1" dirty="0">
              <a:latin typeface="Times New Roman" pitchFamily="18" charset="0"/>
              <a:cs typeface="Times New Roman" pitchFamily="18" charset="0"/>
            </a:endParaRPr>
          </a:p>
        </p:txBody>
      </p:sp>
      <p:sp>
        <p:nvSpPr>
          <p:cNvPr id="10" name="TextBox 9"/>
          <p:cNvSpPr txBox="1"/>
          <p:nvPr/>
        </p:nvSpPr>
        <p:spPr>
          <a:xfrm>
            <a:off x="185339" y="267619"/>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chemeClr val="accent6">
                    <a:lumMod val="75000"/>
                  </a:schemeClr>
                </a:solidFill>
              </a:rPr>
              <a:t>TASK #3. PREPARATION – 01:30 min. ANSWER – 02:00 min.                                 PREPARATION </a:t>
            </a:r>
            <a:r>
              <a:rPr lang="en-US" dirty="0" smtClean="0">
                <a:solidFill>
                  <a:schemeClr val="accent6">
                    <a:lumMod val="75000"/>
                  </a:schemeClr>
                </a:solidFill>
              </a:rPr>
              <a:t>  </a:t>
            </a:r>
            <a:endParaRPr lang="ru-RU" dirty="0">
              <a:solidFill>
                <a:schemeClr val="accent6">
                  <a:lumMod val="75000"/>
                </a:schemeClr>
              </a:solidFill>
            </a:endParaRPr>
          </a:p>
        </p:txBody>
      </p:sp>
      <p:sp>
        <p:nvSpPr>
          <p:cNvPr id="12" name="Прямоугольник 11"/>
          <p:cNvSpPr/>
          <p:nvPr/>
        </p:nvSpPr>
        <p:spPr>
          <a:xfrm>
            <a:off x="5004048" y="5040179"/>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descr="C:\Documents and Settings\Irina\Рабочий стол\1 Юнева\1\Page_00007.jpg"/>
          <p:cNvPicPr/>
          <p:nvPr/>
        </p:nvPicPr>
        <p:blipFill>
          <a:blip r:embed="rId3" cstate="print"/>
          <a:srcRect l="7767" t="8395" r="7767" b="73827"/>
          <a:stretch>
            <a:fillRect/>
          </a:stretch>
        </p:blipFill>
        <p:spPr bwMode="auto">
          <a:xfrm>
            <a:off x="1071538" y="1500174"/>
            <a:ext cx="6500858" cy="2714644"/>
          </a:xfrm>
          <a:prstGeom prst="rect">
            <a:avLst/>
          </a:prstGeom>
          <a:noFill/>
          <a:ln w="9525">
            <a:noFill/>
            <a:miter lim="800000"/>
            <a:headEnd/>
            <a:tailEnd/>
          </a:ln>
        </p:spPr>
      </p:pic>
    </p:spTree>
    <p:extLst>
      <p:ext uri="{BB962C8B-B14F-4D97-AF65-F5344CB8AC3E}">
        <p14:creationId xmlns:p14="http://schemas.microsoft.com/office/powerpoint/2010/main" xmlns="" val="2811335834"/>
      </p:ext>
    </p:extLst>
  </p:cSld>
  <p:clrMapOvr>
    <a:masterClrMapping/>
  </p:clrMapOvr>
  <mc:AlternateContent xmlns:mc="http://schemas.openxmlformats.org/markup-compatibility/2006">
    <mc:Choice xmlns:p14="http://schemas.microsoft.com/office/powerpoint/2010/main" xmlns="" Requires="p14">
      <p:transition spd="slow" p14:dur="2000" advClick="0" advTm="90000"/>
    </mc:Choice>
    <mc:Fallback>
      <p:transition spd="slow" advClick="0" advTm="9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90000"/>
                                        <p:tgtEl>
                                          <p:spTgt spid="12"/>
                                        </p:tgtEl>
                                      </p:cBhvr>
                                    </p:animEffect>
                                    <p:set>
                                      <p:cBhvr>
                                        <p:cTn id="7" dur="1" fill="hold">
                                          <p:stCondLst>
                                            <p:cond delay="89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214282" y="3929066"/>
            <a:ext cx="8640960" cy="6728892"/>
          </a:xfrm>
        </p:spPr>
        <p:txBody>
          <a:bodyPr>
            <a:normAutofit/>
          </a:bodyPr>
          <a:lstStyle/>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gn="ctr">
              <a:lnSpc>
                <a:spcPts val="2040"/>
              </a:lnSpc>
              <a:spcAft>
                <a:spcPts val="1125"/>
              </a:spcAft>
              <a:buNone/>
              <a:tabLst>
                <a:tab pos="441325" algn="l"/>
              </a:tabLst>
            </a:pPr>
            <a:r>
              <a:rPr lang="en-US" sz="1900" b="1" dirty="0" smtClean="0">
                <a:latin typeface="Times New Roman" panose="02020603050405020304" pitchFamily="18" charset="0"/>
                <a:ea typeface="Times New Roman"/>
                <a:cs typeface="Times New Roman" panose="02020603050405020304" pitchFamily="18" charset="0"/>
              </a:rPr>
              <a:t>             </a:t>
            </a:r>
            <a:endParaRPr lang="ru-RU" sz="1900" b="1" dirty="0" smtClean="0">
              <a:latin typeface="Times New Roman" panose="02020603050405020304" pitchFamily="18" charset="0"/>
              <a:ea typeface="Times New Roman"/>
              <a:cs typeface="Times New Roman" panose="02020603050405020304" pitchFamily="18" charset="0"/>
            </a:endParaRPr>
          </a:p>
          <a:p>
            <a:pPr marL="0" indent="0" algn="ctr">
              <a:lnSpc>
                <a:spcPts val="2040"/>
              </a:lnSpc>
              <a:spcAft>
                <a:spcPts val="1125"/>
              </a:spcAft>
              <a:buNone/>
              <a:tabLst>
                <a:tab pos="441325" algn="l"/>
              </a:tabLst>
            </a:pPr>
            <a:r>
              <a:rPr lang="en-US" sz="4400" b="1" dirty="0" smtClean="0">
                <a:latin typeface="Times New Roman" panose="02020603050405020304" pitchFamily="18" charset="0"/>
                <a:ea typeface="Times New Roman"/>
                <a:cs typeface="Times New Roman" panose="02020603050405020304" pitchFamily="18" charset="0"/>
              </a:rPr>
              <a:t> Choose the photo</a:t>
            </a:r>
            <a:endParaRPr lang="ru-RU" sz="4400" dirty="0" smtClean="0">
              <a:latin typeface="Times New Roman" panose="02020603050405020304" pitchFamily="18" charset="0"/>
              <a:ea typeface="Calibri"/>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b="1" dirty="0">
              <a:latin typeface="Times New Roman" panose="02020603050405020304" pitchFamily="18" charset="0"/>
              <a:ea typeface="Times New Roman"/>
              <a:cs typeface="Times New Roman" panose="02020603050405020304" pitchFamily="18" charset="0"/>
            </a:endParaRPr>
          </a:p>
          <a:p>
            <a:pPr marL="0" indent="0" algn="ctr">
              <a:lnSpc>
                <a:spcPts val="2040"/>
              </a:lnSpc>
              <a:spcAft>
                <a:spcPts val="1125"/>
              </a:spcAft>
              <a:buNone/>
              <a:tabLst>
                <a:tab pos="441325" algn="l"/>
              </a:tabLst>
            </a:pPr>
            <a:r>
              <a:rPr lang="en-US" b="1" dirty="0" smtClean="0">
                <a:latin typeface="Times New Roman" panose="02020603050405020304" pitchFamily="18" charset="0"/>
                <a:ea typeface="Times New Roman"/>
                <a:cs typeface="Times New Roman" panose="02020603050405020304" pitchFamily="18" charset="0"/>
              </a:rPr>
              <a:t>Choose the photo</a:t>
            </a:r>
            <a:endParaRPr lang="ru-RU" dirty="0">
              <a:latin typeface="Times New Roman" panose="02020603050405020304" pitchFamily="18" charset="0"/>
              <a:ea typeface="Calibri"/>
              <a:cs typeface="Times New Roman" panose="02020603050405020304" pitchFamily="18" charset="0"/>
            </a:endParaRPr>
          </a:p>
          <a:p>
            <a:pPr marL="0" indent="0">
              <a:buNone/>
            </a:pPr>
            <a:endParaRPr lang="ru-RU" dirty="0"/>
          </a:p>
        </p:txBody>
      </p:sp>
      <p:pic>
        <p:nvPicPr>
          <p:cNvPr id="9"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78406" y="697639"/>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452609" y="699782"/>
            <a:ext cx="504056"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3</a:t>
            </a:r>
            <a:endParaRPr lang="ru-RU" b="1" dirty="0">
              <a:latin typeface="Times New Roman" pitchFamily="18" charset="0"/>
              <a:cs typeface="Times New Roman" pitchFamily="18" charset="0"/>
            </a:endParaRPr>
          </a:p>
        </p:txBody>
      </p:sp>
      <p:sp>
        <p:nvSpPr>
          <p:cNvPr id="10" name="TextBox 9"/>
          <p:cNvSpPr txBox="1"/>
          <p:nvPr/>
        </p:nvSpPr>
        <p:spPr>
          <a:xfrm>
            <a:off x="185339" y="267619"/>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chemeClr val="accent6">
                    <a:lumMod val="75000"/>
                  </a:schemeClr>
                </a:solidFill>
              </a:rPr>
              <a:t>TASK #3. PREPARATION – 01:30 min. ANSWER – 02:00 min.                                 PREPARATION </a:t>
            </a:r>
            <a:r>
              <a:rPr lang="en-US" dirty="0" smtClean="0">
                <a:solidFill>
                  <a:schemeClr val="accent6">
                    <a:lumMod val="75000"/>
                  </a:schemeClr>
                </a:solidFill>
              </a:rPr>
              <a:t>  </a:t>
            </a:r>
            <a:endParaRPr lang="ru-RU" dirty="0">
              <a:solidFill>
                <a:schemeClr val="accent6">
                  <a:lumMod val="75000"/>
                </a:schemeClr>
              </a:solidFill>
            </a:endParaRPr>
          </a:p>
        </p:txBody>
      </p:sp>
      <p:sp>
        <p:nvSpPr>
          <p:cNvPr id="4" name="TextBox 3">
            <a:hlinkClick r:id="rId4" action="ppaction://hlinksldjump"/>
          </p:cNvPr>
          <p:cNvSpPr txBox="1"/>
          <p:nvPr/>
        </p:nvSpPr>
        <p:spPr>
          <a:xfrm>
            <a:off x="642910" y="3857628"/>
            <a:ext cx="578260" cy="646331"/>
          </a:xfrm>
          <a:prstGeom prst="rect">
            <a:avLst/>
          </a:prstGeom>
          <a:noFill/>
        </p:spPr>
        <p:txBody>
          <a:bodyPr wrap="square" rtlCol="0">
            <a:spAutoFit/>
          </a:bodyPr>
          <a:lstStyle/>
          <a:p>
            <a:pPr algn="ctr"/>
            <a:r>
              <a:rPr lang="en-US" sz="3600" b="1" dirty="0" smtClean="0"/>
              <a:t>1</a:t>
            </a:r>
            <a:endParaRPr lang="ru-RU" sz="3600" b="1" dirty="0"/>
          </a:p>
        </p:txBody>
      </p:sp>
      <p:sp>
        <p:nvSpPr>
          <p:cNvPr id="20" name="Прямоугольник 19"/>
          <p:cNvSpPr/>
          <p:nvPr/>
        </p:nvSpPr>
        <p:spPr>
          <a:xfrm>
            <a:off x="4572000" y="5929330"/>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 name="Рисунок 11" descr="C:\Documents and Settings\Irina\Рабочий стол\1 Юнева\1\Page_00007.jpg"/>
          <p:cNvPicPr/>
          <p:nvPr/>
        </p:nvPicPr>
        <p:blipFill>
          <a:blip r:embed="rId5" cstate="print"/>
          <a:srcRect l="7767" t="11202" r="7767" b="73827"/>
          <a:stretch>
            <a:fillRect/>
          </a:stretch>
        </p:blipFill>
        <p:spPr bwMode="auto">
          <a:xfrm>
            <a:off x="1071538" y="1428736"/>
            <a:ext cx="6786610" cy="2786082"/>
          </a:xfrm>
          <a:prstGeom prst="rect">
            <a:avLst/>
          </a:prstGeom>
          <a:noFill/>
          <a:ln w="9525">
            <a:noFill/>
            <a:miter lim="800000"/>
            <a:headEnd/>
            <a:tailEnd/>
          </a:ln>
        </p:spPr>
      </p:pic>
      <p:sp>
        <p:nvSpPr>
          <p:cNvPr id="14" name="TextBox 13">
            <a:hlinkClick r:id="" action="ppaction://noaction"/>
          </p:cNvPr>
          <p:cNvSpPr txBox="1"/>
          <p:nvPr/>
        </p:nvSpPr>
        <p:spPr>
          <a:xfrm>
            <a:off x="3214678" y="3929066"/>
            <a:ext cx="720080" cy="646331"/>
          </a:xfrm>
          <a:prstGeom prst="rect">
            <a:avLst/>
          </a:prstGeom>
          <a:noFill/>
        </p:spPr>
        <p:txBody>
          <a:bodyPr wrap="square" rtlCol="0">
            <a:spAutoFit/>
          </a:bodyPr>
          <a:lstStyle/>
          <a:p>
            <a:pPr algn="ctr"/>
            <a:r>
              <a:rPr lang="en-US" sz="3600" b="1" dirty="0" smtClean="0"/>
              <a:t>2</a:t>
            </a:r>
            <a:endParaRPr lang="ru-RU" sz="3600" b="1" dirty="0"/>
          </a:p>
        </p:txBody>
      </p:sp>
      <p:sp>
        <p:nvSpPr>
          <p:cNvPr id="15" name="TextBox 14">
            <a:hlinkClick r:id="" action="ppaction://noaction"/>
          </p:cNvPr>
          <p:cNvSpPr txBox="1"/>
          <p:nvPr/>
        </p:nvSpPr>
        <p:spPr>
          <a:xfrm>
            <a:off x="5357818" y="3929066"/>
            <a:ext cx="764676" cy="646331"/>
          </a:xfrm>
          <a:prstGeom prst="rect">
            <a:avLst/>
          </a:prstGeom>
          <a:noFill/>
        </p:spPr>
        <p:txBody>
          <a:bodyPr wrap="square" rtlCol="0">
            <a:spAutoFit/>
          </a:bodyPr>
          <a:lstStyle/>
          <a:p>
            <a:pPr algn="ctr"/>
            <a:r>
              <a:rPr lang="en-US" sz="3600" b="1" dirty="0" smtClean="0"/>
              <a:t>3</a:t>
            </a:r>
            <a:endParaRPr lang="ru-RU" sz="3600" b="1" dirty="0"/>
          </a:p>
        </p:txBody>
      </p:sp>
    </p:spTree>
    <p:extLst>
      <p:ext uri="{BB962C8B-B14F-4D97-AF65-F5344CB8AC3E}">
        <p14:creationId xmlns:p14="http://schemas.microsoft.com/office/powerpoint/2010/main" xmlns="" val="2670881746"/>
      </p:ext>
    </p:extLst>
  </p:cSld>
  <p:clrMapOvr>
    <a:masterClrMapping/>
  </p:clrMapOvr>
  <p:transition spd="slow" advClick="0" advTm="1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10000"/>
                                        <p:tgtEl>
                                          <p:spTgt spid="20"/>
                                        </p:tgtEl>
                                      </p:cBhvr>
                                    </p:animEffect>
                                    <p:set>
                                      <p:cBhvr>
                                        <p:cTn id="7" dur="1" fill="hold">
                                          <p:stCondLst>
                                            <p:cond delay="9999"/>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237155" y="233065"/>
            <a:ext cx="8640960" cy="6728892"/>
          </a:xfrm>
        </p:spPr>
        <p:txBody>
          <a:bodyPr>
            <a:normAutofit/>
          </a:bodyPr>
          <a:lstStyle/>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r>
              <a:rPr lang="en-US" sz="1900" b="1" dirty="0" smtClean="0">
                <a:latin typeface="Times New Roman" panose="02020603050405020304" pitchFamily="18" charset="0"/>
                <a:ea typeface="Times New Roman"/>
                <a:cs typeface="Times New Roman" panose="02020603050405020304" pitchFamily="18" charset="0"/>
              </a:rPr>
              <a:t>              Task </a:t>
            </a:r>
            <a:r>
              <a:rPr lang="en-US" sz="1900" b="1" dirty="0">
                <a:latin typeface="Times New Roman" panose="02020603050405020304" pitchFamily="18" charset="0"/>
                <a:ea typeface="Times New Roman"/>
                <a:cs typeface="Times New Roman" panose="02020603050405020304" pitchFamily="18" charset="0"/>
              </a:rPr>
              <a:t>3. </a:t>
            </a:r>
            <a:r>
              <a:rPr lang="en-US" sz="1900" b="1" dirty="0" smtClean="0">
                <a:latin typeface="Times New Roman" panose="02020603050405020304" pitchFamily="18" charset="0"/>
                <a:ea typeface="Times New Roman"/>
                <a:cs typeface="Times New Roman" panose="02020603050405020304" pitchFamily="18" charset="0"/>
              </a:rPr>
              <a:t>Start </a:t>
            </a:r>
            <a:r>
              <a:rPr lang="en-US" sz="1900" b="1" dirty="0">
                <a:latin typeface="Times New Roman" panose="02020603050405020304" pitchFamily="18" charset="0"/>
                <a:ea typeface="Times New Roman"/>
                <a:cs typeface="Times New Roman" panose="02020603050405020304" pitchFamily="18" charset="0"/>
              </a:rPr>
              <a:t>speaking </a:t>
            </a:r>
            <a:r>
              <a:rPr lang="en-US" sz="1900" b="1" dirty="0" smtClean="0">
                <a:latin typeface="Times New Roman" panose="02020603050405020304" pitchFamily="18" charset="0"/>
                <a:ea typeface="Times New Roman"/>
                <a:cs typeface="Times New Roman" panose="02020603050405020304" pitchFamily="18" charset="0"/>
              </a:rPr>
              <a:t>and speak </a:t>
            </a:r>
            <a:r>
              <a:rPr lang="en-US" sz="1900" b="1" dirty="0">
                <a:latin typeface="Times New Roman" panose="02020603050405020304" pitchFamily="18" charset="0"/>
                <a:ea typeface="Times New Roman"/>
                <a:cs typeface="Times New Roman" panose="02020603050405020304" pitchFamily="18" charset="0"/>
              </a:rPr>
              <a:t>for not more than 2 minutes</a:t>
            </a:r>
            <a:endParaRPr lang="en-US" sz="19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smtClean="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endParaRPr lang="en-US" sz="2000" b="1" dirty="0">
              <a:latin typeface="Times New Roman" panose="02020603050405020304" pitchFamily="18" charset="0"/>
              <a:ea typeface="Times New Roman"/>
              <a:cs typeface="Times New Roman" panose="02020603050405020304" pitchFamily="18" charset="0"/>
            </a:endParaRPr>
          </a:p>
          <a:p>
            <a:pPr marL="0" indent="0">
              <a:lnSpc>
                <a:spcPts val="2040"/>
              </a:lnSpc>
              <a:spcAft>
                <a:spcPts val="1125"/>
              </a:spcAft>
              <a:buNone/>
              <a:tabLst>
                <a:tab pos="441325" algn="l"/>
              </a:tabLst>
            </a:pPr>
            <a:r>
              <a:rPr lang="ru-RU" sz="1600" b="1" dirty="0" err="1" smtClean="0">
                <a:latin typeface="Times New Roman" panose="02020603050405020304" pitchFamily="18" charset="0"/>
                <a:ea typeface="Times New Roman"/>
                <a:cs typeface="Times New Roman" panose="02020603050405020304" pitchFamily="18" charset="0"/>
              </a:rPr>
              <a:t>In</a:t>
            </a:r>
            <a:r>
              <a:rPr lang="ru-RU" sz="1600" b="1" dirty="0" smtClean="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your</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talk</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remember</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to</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speak</a:t>
            </a:r>
            <a:r>
              <a:rPr lang="ru-RU" sz="1600" b="1" dirty="0">
                <a:latin typeface="Times New Roman" panose="02020603050405020304" pitchFamily="18" charset="0"/>
                <a:ea typeface="Times New Roman"/>
                <a:cs typeface="Times New Roman" panose="02020603050405020304" pitchFamily="18" charset="0"/>
              </a:rPr>
              <a:t> </a:t>
            </a:r>
            <a:r>
              <a:rPr lang="ru-RU" sz="1600" b="1" dirty="0" err="1">
                <a:latin typeface="Times New Roman" panose="02020603050405020304" pitchFamily="18" charset="0"/>
                <a:ea typeface="Times New Roman"/>
                <a:cs typeface="Times New Roman" panose="02020603050405020304" pitchFamily="18" charset="0"/>
              </a:rPr>
              <a:t>about</a:t>
            </a:r>
            <a:r>
              <a:rPr lang="ru-RU" sz="1600" b="1" dirty="0">
                <a:latin typeface="Times New Roman" panose="02020603050405020304" pitchFamily="18" charset="0"/>
                <a:ea typeface="Times New Roman"/>
                <a:cs typeface="Times New Roman" panose="02020603050405020304" pitchFamily="18" charset="0"/>
              </a:rPr>
              <a:t>:</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ru-RU" sz="1600" dirty="0" err="1">
                <a:latin typeface="Times New Roman" panose="02020603050405020304" pitchFamily="18" charset="0"/>
                <a:ea typeface="Times New Roman"/>
                <a:cs typeface="Times New Roman" panose="02020603050405020304" pitchFamily="18" charset="0"/>
              </a:rPr>
              <a:t>when</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you</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took</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the</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photo</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en-US" sz="1600" dirty="0">
                <a:latin typeface="Times New Roman" panose="02020603050405020304" pitchFamily="18" charset="0"/>
                <a:ea typeface="Times New Roman"/>
                <a:cs typeface="Times New Roman" panose="02020603050405020304" pitchFamily="18" charset="0"/>
              </a:rPr>
              <a:t>what/who is in the photo</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ru-RU" sz="1600" dirty="0" err="1">
                <a:latin typeface="Times New Roman" panose="02020603050405020304" pitchFamily="18" charset="0"/>
                <a:ea typeface="Times New Roman"/>
                <a:cs typeface="Times New Roman" panose="02020603050405020304" pitchFamily="18" charset="0"/>
              </a:rPr>
              <a:t>what</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is</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happening</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ru-RU" sz="1600" dirty="0" err="1">
                <a:latin typeface="Times New Roman" panose="02020603050405020304" pitchFamily="18" charset="0"/>
                <a:ea typeface="Times New Roman"/>
                <a:cs typeface="Times New Roman" panose="02020603050405020304" pitchFamily="18" charset="0"/>
              </a:rPr>
              <a:t>why</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you</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took</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the</a:t>
            </a:r>
            <a:r>
              <a:rPr lang="ru-RU" sz="1600" dirty="0">
                <a:latin typeface="Times New Roman" panose="02020603050405020304" pitchFamily="18" charset="0"/>
                <a:ea typeface="Times New Roman"/>
                <a:cs typeface="Times New Roman" panose="02020603050405020304" pitchFamily="18" charset="0"/>
              </a:rPr>
              <a:t> </a:t>
            </a:r>
            <a:r>
              <a:rPr lang="ru-RU" sz="1600" dirty="0" err="1">
                <a:latin typeface="Times New Roman" panose="02020603050405020304" pitchFamily="18" charset="0"/>
                <a:ea typeface="Times New Roman"/>
                <a:cs typeface="Times New Roman" panose="02020603050405020304" pitchFamily="18" charset="0"/>
              </a:rPr>
              <a:t>photo</a:t>
            </a:r>
            <a:endParaRPr lang="ru-RU" sz="1600" dirty="0">
              <a:latin typeface="Times New Roman" panose="02020603050405020304" pitchFamily="18" charset="0"/>
              <a:ea typeface="Calibri"/>
              <a:cs typeface="Times New Roman" panose="02020603050405020304" pitchFamily="18" charset="0"/>
            </a:endParaRPr>
          </a:p>
          <a:p>
            <a:pPr marL="0" lvl="0" indent="0">
              <a:lnSpc>
                <a:spcPts val="1500"/>
              </a:lnSpc>
              <a:buSzPts val="1000"/>
              <a:buNone/>
              <a:tabLst>
                <a:tab pos="441325" algn="l"/>
              </a:tabLst>
            </a:pPr>
            <a:r>
              <a:rPr lang="en-US" sz="1600" dirty="0">
                <a:latin typeface="Times New Roman" panose="02020603050405020304" pitchFamily="18" charset="0"/>
                <a:ea typeface="Times New Roman"/>
                <a:cs typeface="Times New Roman" panose="02020603050405020304" pitchFamily="18" charset="0"/>
              </a:rPr>
              <a:t>why you decided to show the picture to your </a:t>
            </a:r>
            <a:r>
              <a:rPr lang="en-US" sz="1600" dirty="0" smtClean="0">
                <a:latin typeface="Times New Roman" panose="02020603050405020304" pitchFamily="18" charset="0"/>
                <a:ea typeface="Times New Roman"/>
                <a:cs typeface="Times New Roman" panose="02020603050405020304" pitchFamily="18" charset="0"/>
              </a:rPr>
              <a:t>friend</a:t>
            </a:r>
            <a:endParaRPr lang="ru-RU" sz="1600" dirty="0" smtClean="0">
              <a:latin typeface="Times New Roman" panose="02020603050405020304" pitchFamily="18" charset="0"/>
              <a:ea typeface="Times New Roman"/>
              <a:cs typeface="Times New Roman" panose="02020603050405020304" pitchFamily="18" charset="0"/>
            </a:endParaRPr>
          </a:p>
          <a:p>
            <a:pPr marL="0" lvl="0" indent="0">
              <a:lnSpc>
                <a:spcPts val="1500"/>
              </a:lnSpc>
              <a:buSzPts val="1000"/>
              <a:buNone/>
              <a:tabLst>
                <a:tab pos="441325" algn="l"/>
              </a:tabLst>
            </a:pPr>
            <a:r>
              <a:rPr lang="en-US" sz="1600" b="1" dirty="0" smtClean="0">
                <a:latin typeface="Times New Roman" panose="02020603050405020304" pitchFamily="18" charset="0"/>
                <a:ea typeface="Times New Roman"/>
                <a:cs typeface="Times New Roman" panose="02020603050405020304" pitchFamily="18" charset="0"/>
              </a:rPr>
              <a:t>You </a:t>
            </a:r>
            <a:r>
              <a:rPr lang="en-US" sz="1600" b="1" dirty="0">
                <a:latin typeface="Times New Roman" panose="02020603050405020304" pitchFamily="18" charset="0"/>
                <a:ea typeface="Times New Roman"/>
                <a:cs typeface="Times New Roman" panose="02020603050405020304" pitchFamily="18" charset="0"/>
              </a:rPr>
              <a:t>have to talk continuously, starting </a:t>
            </a:r>
            <a:r>
              <a:rPr lang="en-US" sz="1600" b="1" dirty="0" smtClean="0">
                <a:latin typeface="Times New Roman" panose="02020603050405020304" pitchFamily="18" charset="0"/>
                <a:ea typeface="Times New Roman"/>
                <a:cs typeface="Times New Roman" panose="02020603050405020304" pitchFamily="18" charset="0"/>
              </a:rPr>
              <a:t>with</a:t>
            </a:r>
            <a:r>
              <a:rPr lang="en-US" sz="1600" dirty="0" smtClean="0">
                <a:latin typeface="Times New Roman" panose="02020603050405020304" pitchFamily="18" charset="0"/>
                <a:ea typeface="Times New Roman"/>
                <a:cs typeface="Times New Roman" panose="02020603050405020304" pitchFamily="18" charset="0"/>
              </a:rPr>
              <a:t> </a:t>
            </a:r>
            <a:r>
              <a:rPr lang="en-US" sz="2800" b="1" dirty="0" smtClean="0">
                <a:solidFill>
                  <a:srgbClr val="FF0000"/>
                </a:solidFill>
                <a:effectLst>
                  <a:outerShdw blurRad="38100" dist="38100" dir="2700000" algn="tl">
                    <a:srgbClr val="000000">
                      <a:alpha val="43137"/>
                    </a:srgbClr>
                  </a:outerShdw>
                </a:effectLst>
                <a:latin typeface="Times New Roman" panose="02020603050405020304" pitchFamily="18" charset="0"/>
                <a:ea typeface="Times New Roman"/>
                <a:cs typeface="Times New Roman" panose="02020603050405020304" pitchFamily="18" charset="0"/>
              </a:rPr>
              <a:t>I’ve chosen photo number </a:t>
            </a:r>
            <a:r>
              <a:rPr lang="en-US" b="1" dirty="0" smtClean="0">
                <a:latin typeface="Times New Roman" panose="02020603050405020304" pitchFamily="18" charset="0"/>
                <a:ea typeface="Times New Roman"/>
                <a:cs typeface="Times New Roman" panose="02020603050405020304" pitchFamily="18" charset="0"/>
              </a:rPr>
              <a:t>… </a:t>
            </a:r>
            <a:endParaRPr lang="ru-RU" dirty="0">
              <a:latin typeface="Times New Roman" panose="02020603050405020304" pitchFamily="18" charset="0"/>
              <a:ea typeface="Calibri"/>
              <a:cs typeface="Times New Roman" panose="02020603050405020304" pitchFamily="18" charset="0"/>
            </a:endParaRPr>
          </a:p>
          <a:p>
            <a:pPr marL="0" indent="0">
              <a:buNone/>
            </a:pPr>
            <a:endParaRPr lang="ru-RU" dirty="0"/>
          </a:p>
        </p:txBody>
      </p:sp>
      <p:pic>
        <p:nvPicPr>
          <p:cNvPr id="9"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78406" y="636951"/>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452609" y="636951"/>
            <a:ext cx="504056"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3</a:t>
            </a:r>
            <a:endParaRPr lang="ru-RU" b="1" dirty="0">
              <a:latin typeface="Times New Roman" pitchFamily="18" charset="0"/>
              <a:cs typeface="Times New Roman" pitchFamily="18" charset="0"/>
            </a:endParaRPr>
          </a:p>
        </p:txBody>
      </p:sp>
      <p:sp>
        <p:nvSpPr>
          <p:cNvPr id="11" name="TextBox 10"/>
          <p:cNvSpPr txBox="1"/>
          <p:nvPr/>
        </p:nvSpPr>
        <p:spPr>
          <a:xfrm>
            <a:off x="186720" y="128370"/>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a:t>
            </a:r>
            <a:r>
              <a:rPr lang="ru-RU" b="1" dirty="0" smtClean="0">
                <a:solidFill>
                  <a:srgbClr val="00B050"/>
                </a:solidFill>
              </a:rPr>
              <a:t>3</a:t>
            </a:r>
            <a:r>
              <a:rPr lang="en-US" b="1" dirty="0" smtClean="0">
                <a:solidFill>
                  <a:srgbClr val="00B050"/>
                </a:solidFill>
              </a:rPr>
              <a:t>. PREPARATION – 01:30 min. ANSWER – 0</a:t>
            </a:r>
            <a:r>
              <a:rPr lang="en-US" b="1" dirty="0">
                <a:solidFill>
                  <a:srgbClr val="00B050"/>
                </a:solidFill>
              </a:rPr>
              <a:t>2</a:t>
            </a:r>
            <a:r>
              <a:rPr lang="en-US" b="1" dirty="0" smtClean="0">
                <a:solidFill>
                  <a:srgbClr val="00B050"/>
                </a:solidFill>
              </a:rPr>
              <a:t>:00 min.                                          ANSWER </a:t>
            </a:r>
            <a:r>
              <a:rPr lang="en-US" dirty="0" smtClean="0">
                <a:solidFill>
                  <a:srgbClr val="00B050"/>
                </a:solidFill>
              </a:rPr>
              <a:t>  </a:t>
            </a:r>
            <a:endParaRPr lang="ru-RU" dirty="0">
              <a:solidFill>
                <a:srgbClr val="00B050"/>
              </a:solidFill>
            </a:endParaRPr>
          </a:p>
        </p:txBody>
      </p:sp>
      <p:sp>
        <p:nvSpPr>
          <p:cNvPr id="12" name="Блок-схема: процесс 11"/>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Блок-схема: процесс 12">
            <a:hlinkClick r:id="" action="ppaction://noaction"/>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dirty="0">
                <a:solidFill>
                  <a:prstClr val="black"/>
                </a:solidFill>
              </a:rPr>
              <a:t>End answer</a:t>
            </a:r>
            <a:endParaRPr lang="ru-RU" dirty="0">
              <a:solidFill>
                <a:prstClr val="black"/>
              </a:solidFill>
            </a:endParaRPr>
          </a:p>
        </p:txBody>
      </p:sp>
      <p:sp>
        <p:nvSpPr>
          <p:cNvPr id="14" name="Прямоугольник 13"/>
          <p:cNvSpPr/>
          <p:nvPr/>
        </p:nvSpPr>
        <p:spPr>
          <a:xfrm>
            <a:off x="0" y="6286520"/>
            <a:ext cx="4999009" cy="392666"/>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a:hlinkClick r:id="rId3" action="ppaction://hlinksldjump"/>
          </p:cNvPr>
          <p:cNvSpPr txBox="1"/>
          <p:nvPr/>
        </p:nvSpPr>
        <p:spPr>
          <a:xfrm>
            <a:off x="642910" y="3286124"/>
            <a:ext cx="578260" cy="646331"/>
          </a:xfrm>
          <a:prstGeom prst="rect">
            <a:avLst/>
          </a:prstGeom>
          <a:noFill/>
        </p:spPr>
        <p:txBody>
          <a:bodyPr wrap="square" rtlCol="0">
            <a:spAutoFit/>
          </a:bodyPr>
          <a:lstStyle/>
          <a:p>
            <a:pPr algn="ctr"/>
            <a:r>
              <a:rPr lang="en-US" sz="3600" b="1" dirty="0" smtClean="0"/>
              <a:t>1</a:t>
            </a:r>
            <a:endParaRPr lang="ru-RU" sz="3600" b="1" dirty="0"/>
          </a:p>
        </p:txBody>
      </p:sp>
      <p:sp>
        <p:nvSpPr>
          <p:cNvPr id="19" name="TextBox 18">
            <a:hlinkClick r:id="" action="ppaction://noaction"/>
          </p:cNvPr>
          <p:cNvSpPr txBox="1"/>
          <p:nvPr/>
        </p:nvSpPr>
        <p:spPr>
          <a:xfrm>
            <a:off x="8001024" y="3357562"/>
            <a:ext cx="764676" cy="646331"/>
          </a:xfrm>
          <a:prstGeom prst="rect">
            <a:avLst/>
          </a:prstGeom>
          <a:noFill/>
        </p:spPr>
        <p:txBody>
          <a:bodyPr wrap="square" rtlCol="0">
            <a:spAutoFit/>
          </a:bodyPr>
          <a:lstStyle/>
          <a:p>
            <a:pPr algn="ctr"/>
            <a:r>
              <a:rPr lang="en-US" sz="3600" b="1" dirty="0" smtClean="0"/>
              <a:t>3</a:t>
            </a:r>
            <a:endParaRPr lang="ru-RU" sz="3600" b="1" dirty="0"/>
          </a:p>
        </p:txBody>
      </p:sp>
      <p:pic>
        <p:nvPicPr>
          <p:cNvPr id="15" name="Рисунок 14" descr="C:\Documents and Settings\Irina\Рабочий стол\1 Юнева\1\Page_00007.jpg"/>
          <p:cNvPicPr/>
          <p:nvPr/>
        </p:nvPicPr>
        <p:blipFill>
          <a:blip r:embed="rId4" cstate="print"/>
          <a:srcRect l="7767" t="11202" r="7767" b="73827"/>
          <a:stretch>
            <a:fillRect/>
          </a:stretch>
        </p:blipFill>
        <p:spPr bwMode="auto">
          <a:xfrm>
            <a:off x="1142976" y="1071546"/>
            <a:ext cx="6929486" cy="2786082"/>
          </a:xfrm>
          <a:prstGeom prst="rect">
            <a:avLst/>
          </a:prstGeom>
          <a:noFill/>
          <a:ln w="9525">
            <a:noFill/>
            <a:miter lim="800000"/>
            <a:headEnd/>
            <a:tailEnd/>
          </a:ln>
        </p:spPr>
      </p:pic>
      <p:sp>
        <p:nvSpPr>
          <p:cNvPr id="18" name="TextBox 17">
            <a:hlinkClick r:id="" action="ppaction://noaction"/>
          </p:cNvPr>
          <p:cNvSpPr txBox="1"/>
          <p:nvPr/>
        </p:nvSpPr>
        <p:spPr>
          <a:xfrm>
            <a:off x="3786182" y="3643314"/>
            <a:ext cx="720080" cy="646331"/>
          </a:xfrm>
          <a:prstGeom prst="rect">
            <a:avLst/>
          </a:prstGeom>
          <a:noFill/>
        </p:spPr>
        <p:txBody>
          <a:bodyPr wrap="square" rtlCol="0">
            <a:spAutoFit/>
          </a:bodyPr>
          <a:lstStyle/>
          <a:p>
            <a:pPr algn="ctr"/>
            <a:r>
              <a:rPr lang="en-US" sz="3600" b="1" dirty="0" smtClean="0"/>
              <a:t>2</a:t>
            </a:r>
            <a:endParaRPr lang="ru-RU" sz="3600" b="1" dirty="0"/>
          </a:p>
        </p:txBody>
      </p:sp>
    </p:spTree>
    <p:extLst>
      <p:ext uri="{BB962C8B-B14F-4D97-AF65-F5344CB8AC3E}">
        <p14:creationId xmlns:p14="http://schemas.microsoft.com/office/powerpoint/2010/main" xmlns="" val="3373681223"/>
      </p:ext>
    </p:extLst>
  </p:cSld>
  <p:clrMapOvr>
    <a:masterClrMapping/>
  </p:clrMapOvr>
  <mc:AlternateContent xmlns:mc="http://schemas.openxmlformats.org/markup-compatibility/2006">
    <mc:Choice xmlns:p14="http://schemas.microsoft.com/office/powerpoint/2010/main" xmlns="" Requires="p14">
      <p:transition spd="slow" p14:dur="2000" advClick="0" advTm="120000"/>
    </mc:Choice>
    <mc:Fallback>
      <p:transition spd="slow" advClick="0" advTm="1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120000"/>
                                        <p:tgtEl>
                                          <p:spTgt spid="14"/>
                                        </p:tgtEl>
                                      </p:cBhvr>
                                    </p:animEffect>
                                    <p:set>
                                      <p:cBhvr>
                                        <p:cTn id="7" dur="1" fill="hold">
                                          <p:stCondLst>
                                            <p:cond delay="119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404664"/>
            <a:ext cx="8820472" cy="3384376"/>
          </a:xfrm>
        </p:spPr>
        <p:txBody>
          <a:bodyPr>
            <a:normAutofit/>
          </a:bodyPr>
          <a:lstStyle/>
          <a:p>
            <a:pPr marL="0" indent="0" algn="just">
              <a:spcAft>
                <a:spcPts val="150"/>
              </a:spcAft>
              <a:buNone/>
            </a:pP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             </a:t>
            </a:r>
          </a:p>
          <a:p>
            <a:pPr marL="0" indent="0">
              <a:spcAft>
                <a:spcPts val="150"/>
              </a:spcAft>
              <a:buNone/>
            </a:pPr>
            <a:r>
              <a:rPr lang="en-US" sz="1600" b="1" dirty="0">
                <a:solidFill>
                  <a:srgbClr val="553333"/>
                </a:solidFill>
                <a:latin typeface="Times New Roman" panose="02020603050405020304" pitchFamily="18" charset="0"/>
                <a:ea typeface="Times New Roman"/>
                <a:cs typeface="Times New Roman" panose="02020603050405020304" pitchFamily="18" charset="0"/>
              </a:rPr>
              <a:t> </a:t>
            </a: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               Task </a:t>
            </a:r>
            <a:r>
              <a:rPr lang="en-US" sz="1600" b="1" dirty="0">
                <a:solidFill>
                  <a:srgbClr val="553333"/>
                </a:solidFill>
                <a:latin typeface="Times New Roman" panose="02020603050405020304" pitchFamily="18" charset="0"/>
                <a:ea typeface="Times New Roman"/>
                <a:cs typeface="Times New Roman" panose="02020603050405020304" pitchFamily="18" charset="0"/>
              </a:rPr>
              <a:t>4</a:t>
            </a:r>
            <a:r>
              <a:rPr lang="ru-RU" sz="1600" b="1" dirty="0">
                <a:solidFill>
                  <a:srgbClr val="553333"/>
                </a:solidFill>
                <a:latin typeface="Times New Roman" panose="02020603050405020304" pitchFamily="18" charset="0"/>
                <a:ea typeface="Times New Roman"/>
                <a:cs typeface="Times New Roman" panose="02020603050405020304" pitchFamily="18" charset="0"/>
              </a:rPr>
              <a:t>. </a:t>
            </a:r>
            <a:r>
              <a:rPr lang="en-GB" sz="1600" b="1" dirty="0">
                <a:latin typeface="Times New Roman"/>
                <a:ea typeface="Times New Roman"/>
                <a:cs typeface="Times New Roman"/>
              </a:rPr>
              <a:t>Study the two photographs. In 1.5 minutes be ready to compare and </a:t>
            </a:r>
            <a:r>
              <a:rPr lang="en-GB" sz="1600" b="1" dirty="0" smtClean="0">
                <a:latin typeface="Times New Roman"/>
                <a:ea typeface="Times New Roman"/>
                <a:cs typeface="Times New Roman"/>
              </a:rPr>
              <a:t>    contrast </a:t>
            </a:r>
            <a:r>
              <a:rPr lang="en-GB" sz="1600" b="1" dirty="0">
                <a:latin typeface="Times New Roman"/>
                <a:ea typeface="Times New Roman"/>
                <a:cs typeface="Times New Roman"/>
              </a:rPr>
              <a:t>the photographs:</a:t>
            </a:r>
            <a:endParaRPr lang="ru-RU" sz="1600" dirty="0">
              <a:ea typeface="Calibri"/>
              <a:cs typeface="Times New Roman"/>
            </a:endParaRPr>
          </a:p>
          <a:p>
            <a:pPr>
              <a:lnSpc>
                <a:spcPts val="1500"/>
              </a:lnSpc>
              <a:buSzPts val="1000"/>
              <a:tabLst>
                <a:tab pos="274638" algn="l"/>
              </a:tabLst>
            </a:pPr>
            <a:r>
              <a:rPr lang="en-US" sz="1600" dirty="0" smtClean="0">
                <a:solidFill>
                  <a:srgbClr val="553333"/>
                </a:solidFill>
                <a:latin typeface="Times New Roman" panose="02020603050405020304" pitchFamily="18" charset="0"/>
                <a:ea typeface="Times New Roman"/>
                <a:cs typeface="Times New Roman" panose="02020603050405020304" pitchFamily="18" charset="0"/>
              </a:rPr>
              <a:t>give </a:t>
            </a:r>
            <a:r>
              <a:rPr lang="en-US" sz="1600" dirty="0">
                <a:solidFill>
                  <a:srgbClr val="553333"/>
                </a:solidFill>
                <a:latin typeface="Times New Roman" panose="02020603050405020304" pitchFamily="18" charset="0"/>
                <a:ea typeface="Times New Roman"/>
                <a:cs typeface="Times New Roman" panose="02020603050405020304" pitchFamily="18" charset="0"/>
              </a:rPr>
              <a:t>a brief description of the photos (action, location)</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en-US" sz="1600" dirty="0">
                <a:solidFill>
                  <a:srgbClr val="553333"/>
                </a:solidFill>
                <a:latin typeface="Times New Roman" panose="02020603050405020304" pitchFamily="18" charset="0"/>
                <a:ea typeface="Times New Roman"/>
                <a:cs typeface="Times New Roman" panose="02020603050405020304" pitchFamily="18" charset="0"/>
              </a:rPr>
              <a:t>say what the pictures have in common</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en-US" sz="1600" dirty="0">
                <a:solidFill>
                  <a:srgbClr val="553333"/>
                </a:solidFill>
                <a:latin typeface="Times New Roman" panose="02020603050405020304" pitchFamily="18" charset="0"/>
                <a:ea typeface="Times New Roman"/>
                <a:cs typeface="Times New Roman" panose="02020603050405020304" pitchFamily="18" charset="0"/>
              </a:rPr>
              <a:t>say in what way the pictures are different</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en-US" sz="1600" dirty="0">
                <a:solidFill>
                  <a:srgbClr val="553333"/>
                </a:solidFill>
                <a:latin typeface="Times New Roman" panose="02020603050405020304" pitchFamily="18" charset="0"/>
                <a:ea typeface="Times New Roman"/>
                <a:cs typeface="Times New Roman" panose="02020603050405020304" pitchFamily="18" charset="0"/>
              </a:rPr>
              <a:t>say which of the concerts presented in the pictures you’d prefer</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ru-RU" sz="1600" dirty="0" err="1">
                <a:solidFill>
                  <a:srgbClr val="553333"/>
                </a:solidFill>
                <a:latin typeface="Times New Roman" panose="02020603050405020304" pitchFamily="18" charset="0"/>
                <a:ea typeface="Times New Roman"/>
                <a:cs typeface="Times New Roman" panose="02020603050405020304" pitchFamily="18" charset="0"/>
              </a:rPr>
              <a:t>explain</a:t>
            </a:r>
            <a:r>
              <a:rPr lang="ru-RU" sz="1600" dirty="0">
                <a:solidFill>
                  <a:srgbClr val="553333"/>
                </a:solidFill>
                <a:latin typeface="Times New Roman" panose="02020603050405020304" pitchFamily="18" charset="0"/>
                <a:ea typeface="Times New Roman"/>
                <a:cs typeface="Times New Roman" panose="02020603050405020304" pitchFamily="18" charset="0"/>
              </a:rPr>
              <a:t> </a:t>
            </a:r>
            <a:r>
              <a:rPr lang="ru-RU" sz="1600" dirty="0" err="1">
                <a:solidFill>
                  <a:srgbClr val="553333"/>
                </a:solidFill>
                <a:latin typeface="Times New Roman" panose="02020603050405020304" pitchFamily="18" charset="0"/>
                <a:ea typeface="Times New Roman"/>
                <a:cs typeface="Times New Roman" panose="02020603050405020304" pitchFamily="18" charset="0"/>
              </a:rPr>
              <a:t>why</a:t>
            </a:r>
            <a:endParaRPr lang="ru-RU" sz="1600" dirty="0">
              <a:latin typeface="Times New Roman" panose="02020603050405020304" pitchFamily="18" charset="0"/>
              <a:ea typeface="Calibri"/>
              <a:cs typeface="Times New Roman" panose="02020603050405020304" pitchFamily="18" charset="0"/>
            </a:endParaRPr>
          </a:p>
          <a:p>
            <a:pPr marL="0" indent="0">
              <a:lnSpc>
                <a:spcPts val="2040"/>
              </a:lnSpc>
              <a:spcAft>
                <a:spcPts val="1125"/>
              </a:spcAft>
              <a:buNone/>
              <a:tabLst>
                <a:tab pos="274638" algn="l"/>
              </a:tabLst>
            </a:pP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You </a:t>
            </a:r>
            <a:r>
              <a:rPr lang="en-US" sz="1600" b="1" dirty="0">
                <a:solidFill>
                  <a:srgbClr val="553333"/>
                </a:solidFill>
                <a:latin typeface="Times New Roman" panose="02020603050405020304" pitchFamily="18" charset="0"/>
                <a:ea typeface="Times New Roman"/>
                <a:cs typeface="Times New Roman" panose="02020603050405020304" pitchFamily="18" charset="0"/>
              </a:rPr>
              <a:t>will speak for not more than 2 minutes. You have to talk continuously.</a:t>
            </a:r>
            <a:endParaRPr lang="ru-RU" sz="1600" dirty="0">
              <a:latin typeface="Times New Roman" panose="02020603050405020304" pitchFamily="18" charset="0"/>
              <a:ea typeface="Calibri"/>
              <a:cs typeface="Times New Roman" panose="02020603050405020304" pitchFamily="18"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3528" y="652708"/>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388715" y="625371"/>
            <a:ext cx="531082" cy="371475"/>
          </a:xfrm>
          <a:prstGeom prst="rect">
            <a:avLst/>
          </a:prstGeom>
          <a:noFill/>
        </p:spPr>
        <p:txBody>
          <a:bodyPr wrap="square" rtlCol="0">
            <a:spAutoFit/>
          </a:bodyPr>
          <a:lstStyle/>
          <a:p>
            <a:pPr algn="ctr"/>
            <a:r>
              <a:rPr lang="en-US" dirty="0" smtClean="0">
                <a:latin typeface="Times New Roman" pitchFamily="18" charset="0"/>
                <a:cs typeface="Times New Roman" pitchFamily="18" charset="0"/>
              </a:rPr>
              <a:t>4</a:t>
            </a:r>
            <a:endParaRPr lang="ru-RU" dirty="0">
              <a:latin typeface="Times New Roman" pitchFamily="18" charset="0"/>
              <a:cs typeface="Times New Roman" pitchFamily="18" charset="0"/>
            </a:endParaRPr>
          </a:p>
        </p:txBody>
      </p:sp>
      <p:sp>
        <p:nvSpPr>
          <p:cNvPr id="7" name="TextBox 6"/>
          <p:cNvSpPr txBox="1"/>
          <p:nvPr/>
        </p:nvSpPr>
        <p:spPr>
          <a:xfrm>
            <a:off x="428596" y="5572140"/>
            <a:ext cx="432048" cy="338554"/>
          </a:xfrm>
          <a:prstGeom prst="rect">
            <a:avLst/>
          </a:prstGeom>
          <a:noFill/>
        </p:spPr>
        <p:txBody>
          <a:bodyPr wrap="square" rtlCol="0">
            <a:spAutoFit/>
          </a:bodyPr>
          <a:lstStyle/>
          <a:p>
            <a:pPr algn="ctr"/>
            <a:r>
              <a:rPr lang="en-US" sz="1600" b="1" dirty="0" smtClean="0">
                <a:latin typeface="Times New Roman" pitchFamily="18" charset="0"/>
                <a:cs typeface="Times New Roman" pitchFamily="18" charset="0"/>
              </a:rPr>
              <a:t>1.</a:t>
            </a:r>
            <a:endParaRPr lang="ru-RU" sz="1600" b="1" dirty="0">
              <a:latin typeface="Times New Roman" pitchFamily="18" charset="0"/>
              <a:cs typeface="Times New Roman" pitchFamily="18" charset="0"/>
            </a:endParaRPr>
          </a:p>
        </p:txBody>
      </p:sp>
      <p:sp>
        <p:nvSpPr>
          <p:cNvPr id="8" name="TextBox 7"/>
          <p:cNvSpPr txBox="1"/>
          <p:nvPr/>
        </p:nvSpPr>
        <p:spPr>
          <a:xfrm flipH="1">
            <a:off x="7429520" y="5572140"/>
            <a:ext cx="447264" cy="338554"/>
          </a:xfrm>
          <a:prstGeom prst="rect">
            <a:avLst/>
          </a:prstGeom>
          <a:noFill/>
        </p:spPr>
        <p:txBody>
          <a:bodyPr wrap="square" rtlCol="0">
            <a:spAutoFit/>
          </a:bodyPr>
          <a:lstStyle/>
          <a:p>
            <a:pPr algn="ctr"/>
            <a:r>
              <a:rPr lang="en-US" sz="1600" b="1" dirty="0" smtClean="0">
                <a:latin typeface="Times New Roman" pitchFamily="18" charset="0"/>
                <a:cs typeface="Times New Roman" pitchFamily="18" charset="0"/>
              </a:rPr>
              <a:t>2.</a:t>
            </a:r>
            <a:endParaRPr lang="ru-RU" sz="1600" b="1" dirty="0">
              <a:latin typeface="Times New Roman" pitchFamily="18" charset="0"/>
              <a:cs typeface="Times New Roman" pitchFamily="18" charset="0"/>
            </a:endParaRPr>
          </a:p>
        </p:txBody>
      </p:sp>
      <p:sp>
        <p:nvSpPr>
          <p:cNvPr id="9" name="TextBox 8"/>
          <p:cNvSpPr txBox="1"/>
          <p:nvPr/>
        </p:nvSpPr>
        <p:spPr>
          <a:xfrm>
            <a:off x="274360" y="283376"/>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chemeClr val="accent6">
                    <a:lumMod val="75000"/>
                  </a:schemeClr>
                </a:solidFill>
              </a:rPr>
              <a:t>TASK #</a:t>
            </a:r>
            <a:r>
              <a:rPr lang="ru-RU" b="1" dirty="0" smtClean="0">
                <a:solidFill>
                  <a:schemeClr val="accent6">
                    <a:lumMod val="75000"/>
                  </a:schemeClr>
                </a:solidFill>
              </a:rPr>
              <a:t>4</a:t>
            </a:r>
            <a:r>
              <a:rPr lang="en-US" b="1" dirty="0" smtClean="0">
                <a:solidFill>
                  <a:schemeClr val="accent6">
                    <a:lumMod val="75000"/>
                  </a:schemeClr>
                </a:solidFill>
              </a:rPr>
              <a:t>. PREPARATION – 01:30 min. ANSWER – 02:00 min.                                 PREPARATION </a:t>
            </a:r>
            <a:r>
              <a:rPr lang="en-US" dirty="0" smtClean="0">
                <a:solidFill>
                  <a:schemeClr val="accent6">
                    <a:lumMod val="75000"/>
                  </a:schemeClr>
                </a:solidFill>
              </a:rPr>
              <a:t>  </a:t>
            </a:r>
            <a:endParaRPr lang="ru-RU" dirty="0">
              <a:solidFill>
                <a:schemeClr val="accent6">
                  <a:lumMod val="75000"/>
                </a:schemeClr>
              </a:solidFill>
            </a:endParaRPr>
          </a:p>
        </p:txBody>
      </p:sp>
      <p:sp>
        <p:nvSpPr>
          <p:cNvPr id="12" name="Прямоугольник 11"/>
          <p:cNvSpPr/>
          <p:nvPr/>
        </p:nvSpPr>
        <p:spPr>
          <a:xfrm>
            <a:off x="6393" y="6309320"/>
            <a:ext cx="4999009" cy="41467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descr="C:\Documents and Settings\Irina\Рабочий стол\1 Юнева\1\Page_00007.jpg"/>
          <p:cNvPicPr/>
          <p:nvPr/>
        </p:nvPicPr>
        <p:blipFill>
          <a:blip r:embed="rId3" cstate="print"/>
          <a:srcRect l="5581" t="62964" r="6438" b="13455"/>
          <a:stretch>
            <a:fillRect/>
          </a:stretch>
        </p:blipFill>
        <p:spPr bwMode="auto">
          <a:xfrm>
            <a:off x="642910" y="2857496"/>
            <a:ext cx="6858048" cy="2928958"/>
          </a:xfrm>
          <a:prstGeom prst="rect">
            <a:avLst/>
          </a:prstGeom>
          <a:noFill/>
          <a:ln w="9525">
            <a:noFill/>
            <a:miter lim="800000"/>
            <a:headEnd/>
            <a:tailEnd/>
          </a:ln>
        </p:spPr>
      </p:pic>
    </p:spTree>
    <p:extLst>
      <p:ext uri="{BB962C8B-B14F-4D97-AF65-F5344CB8AC3E}">
        <p14:creationId xmlns:p14="http://schemas.microsoft.com/office/powerpoint/2010/main" xmlns="" val="4278056448"/>
      </p:ext>
    </p:extLst>
  </p:cSld>
  <p:clrMapOvr>
    <a:masterClrMapping/>
  </p:clrMapOvr>
  <mc:AlternateContent xmlns:mc="http://schemas.openxmlformats.org/markup-compatibility/2006">
    <mc:Choice xmlns:p14="http://schemas.microsoft.com/office/powerpoint/2010/main" xmlns="" Requires="p14">
      <p:transition spd="slow" p14:dur="2000" advClick="0" advTm="90000"/>
    </mc:Choice>
    <mc:Fallback>
      <p:transition spd="slow" advClick="0" advTm="9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90000"/>
                                        <p:tgtEl>
                                          <p:spTgt spid="12"/>
                                        </p:tgtEl>
                                      </p:cBhvr>
                                    </p:animEffect>
                                    <p:set>
                                      <p:cBhvr>
                                        <p:cTn id="7" dur="1" fill="hold">
                                          <p:stCondLst>
                                            <p:cond delay="899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34378" y="727216"/>
            <a:ext cx="8820472" cy="3384376"/>
          </a:xfrm>
        </p:spPr>
        <p:txBody>
          <a:bodyPr>
            <a:normAutofit/>
          </a:bodyPr>
          <a:lstStyle/>
          <a:p>
            <a:pPr marL="0" indent="0" algn="just">
              <a:spcAft>
                <a:spcPts val="150"/>
              </a:spcAft>
              <a:buNone/>
            </a:pP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             </a:t>
            </a:r>
          </a:p>
          <a:p>
            <a:pPr marL="0" indent="0">
              <a:spcAft>
                <a:spcPts val="150"/>
              </a:spcAft>
              <a:buNone/>
            </a:pPr>
            <a:r>
              <a:rPr lang="en-US" sz="1600" b="1" dirty="0">
                <a:solidFill>
                  <a:srgbClr val="553333"/>
                </a:solidFill>
                <a:latin typeface="Times New Roman" panose="02020603050405020304" pitchFamily="18" charset="0"/>
                <a:ea typeface="Times New Roman"/>
                <a:cs typeface="Times New Roman" panose="02020603050405020304" pitchFamily="18" charset="0"/>
              </a:rPr>
              <a:t> </a:t>
            </a: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               Task </a:t>
            </a:r>
            <a:r>
              <a:rPr lang="en-US" sz="1600" b="1" dirty="0">
                <a:solidFill>
                  <a:srgbClr val="553333"/>
                </a:solidFill>
                <a:latin typeface="Times New Roman" panose="02020603050405020304" pitchFamily="18" charset="0"/>
                <a:ea typeface="Times New Roman"/>
                <a:cs typeface="Times New Roman" panose="02020603050405020304" pitchFamily="18" charset="0"/>
              </a:rPr>
              <a:t>4</a:t>
            </a:r>
            <a:r>
              <a:rPr lang="ru-RU" sz="1600" b="1" dirty="0">
                <a:solidFill>
                  <a:srgbClr val="553333"/>
                </a:solidFill>
                <a:latin typeface="Times New Roman" panose="02020603050405020304" pitchFamily="18" charset="0"/>
                <a:ea typeface="Times New Roman"/>
                <a:cs typeface="Times New Roman" panose="02020603050405020304" pitchFamily="18" charset="0"/>
              </a:rPr>
              <a:t>. </a:t>
            </a: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C</a:t>
            </a:r>
            <a:r>
              <a:rPr lang="en-GB" sz="1600" b="1" dirty="0" err="1" smtClean="0">
                <a:latin typeface="Times New Roman"/>
                <a:ea typeface="Times New Roman"/>
                <a:cs typeface="Times New Roman"/>
              </a:rPr>
              <a:t>ompare</a:t>
            </a:r>
            <a:r>
              <a:rPr lang="en-GB" sz="1600" b="1" dirty="0" smtClean="0">
                <a:latin typeface="Times New Roman"/>
                <a:ea typeface="Times New Roman"/>
                <a:cs typeface="Times New Roman"/>
              </a:rPr>
              <a:t> and contrast </a:t>
            </a:r>
            <a:r>
              <a:rPr lang="en-GB" sz="1600" b="1" dirty="0">
                <a:latin typeface="Times New Roman"/>
                <a:ea typeface="Times New Roman"/>
                <a:cs typeface="Times New Roman"/>
              </a:rPr>
              <a:t>the photographs:</a:t>
            </a:r>
            <a:endParaRPr lang="ru-RU" sz="1600" dirty="0">
              <a:ea typeface="Calibri"/>
              <a:cs typeface="Times New Roman"/>
            </a:endParaRPr>
          </a:p>
          <a:p>
            <a:pPr>
              <a:lnSpc>
                <a:spcPts val="1500"/>
              </a:lnSpc>
              <a:buSzPts val="1000"/>
              <a:tabLst>
                <a:tab pos="274638" algn="l"/>
              </a:tabLst>
            </a:pPr>
            <a:r>
              <a:rPr lang="en-US" sz="1600" dirty="0" smtClean="0">
                <a:solidFill>
                  <a:srgbClr val="553333"/>
                </a:solidFill>
                <a:latin typeface="Times New Roman" panose="02020603050405020304" pitchFamily="18" charset="0"/>
                <a:ea typeface="Times New Roman"/>
                <a:cs typeface="Times New Roman" panose="02020603050405020304" pitchFamily="18" charset="0"/>
              </a:rPr>
              <a:t>give </a:t>
            </a:r>
            <a:r>
              <a:rPr lang="en-US" sz="1600" dirty="0">
                <a:solidFill>
                  <a:srgbClr val="553333"/>
                </a:solidFill>
                <a:latin typeface="Times New Roman" panose="02020603050405020304" pitchFamily="18" charset="0"/>
                <a:ea typeface="Times New Roman"/>
                <a:cs typeface="Times New Roman" panose="02020603050405020304" pitchFamily="18" charset="0"/>
              </a:rPr>
              <a:t>a brief description of the photos (action, location)</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en-US" sz="1600" dirty="0">
                <a:solidFill>
                  <a:srgbClr val="553333"/>
                </a:solidFill>
                <a:latin typeface="Times New Roman" panose="02020603050405020304" pitchFamily="18" charset="0"/>
                <a:ea typeface="Times New Roman"/>
                <a:cs typeface="Times New Roman" panose="02020603050405020304" pitchFamily="18" charset="0"/>
              </a:rPr>
              <a:t>say what the pictures have in common</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en-US" sz="1600" dirty="0">
                <a:solidFill>
                  <a:srgbClr val="553333"/>
                </a:solidFill>
                <a:latin typeface="Times New Roman" panose="02020603050405020304" pitchFamily="18" charset="0"/>
                <a:ea typeface="Times New Roman"/>
                <a:cs typeface="Times New Roman" panose="02020603050405020304" pitchFamily="18" charset="0"/>
              </a:rPr>
              <a:t>say in what way the pictures are different</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en-US" sz="1600" dirty="0">
                <a:solidFill>
                  <a:srgbClr val="553333"/>
                </a:solidFill>
                <a:latin typeface="Times New Roman" panose="02020603050405020304" pitchFamily="18" charset="0"/>
                <a:ea typeface="Times New Roman"/>
                <a:cs typeface="Times New Roman" panose="02020603050405020304" pitchFamily="18" charset="0"/>
              </a:rPr>
              <a:t>say which of the concerts presented in the pictures you’d prefer</a:t>
            </a:r>
            <a:endParaRPr lang="ru-RU" sz="1600" dirty="0">
              <a:latin typeface="Times New Roman" panose="02020603050405020304" pitchFamily="18" charset="0"/>
              <a:ea typeface="Calibri"/>
              <a:cs typeface="Times New Roman" panose="02020603050405020304" pitchFamily="18" charset="0"/>
            </a:endParaRPr>
          </a:p>
          <a:p>
            <a:pPr>
              <a:lnSpc>
                <a:spcPts val="1500"/>
              </a:lnSpc>
              <a:buSzPts val="1000"/>
              <a:tabLst>
                <a:tab pos="274638" algn="l"/>
              </a:tabLst>
            </a:pPr>
            <a:r>
              <a:rPr lang="ru-RU" sz="1600" dirty="0" err="1">
                <a:solidFill>
                  <a:srgbClr val="553333"/>
                </a:solidFill>
                <a:latin typeface="Times New Roman" panose="02020603050405020304" pitchFamily="18" charset="0"/>
                <a:ea typeface="Times New Roman"/>
                <a:cs typeface="Times New Roman" panose="02020603050405020304" pitchFamily="18" charset="0"/>
              </a:rPr>
              <a:t>explain</a:t>
            </a:r>
            <a:r>
              <a:rPr lang="ru-RU" sz="1600" dirty="0">
                <a:solidFill>
                  <a:srgbClr val="553333"/>
                </a:solidFill>
                <a:latin typeface="Times New Roman" panose="02020603050405020304" pitchFamily="18" charset="0"/>
                <a:ea typeface="Times New Roman"/>
                <a:cs typeface="Times New Roman" panose="02020603050405020304" pitchFamily="18" charset="0"/>
              </a:rPr>
              <a:t> </a:t>
            </a:r>
            <a:r>
              <a:rPr lang="ru-RU" sz="1600" dirty="0" err="1">
                <a:solidFill>
                  <a:srgbClr val="553333"/>
                </a:solidFill>
                <a:latin typeface="Times New Roman" panose="02020603050405020304" pitchFamily="18" charset="0"/>
                <a:ea typeface="Times New Roman"/>
                <a:cs typeface="Times New Roman" panose="02020603050405020304" pitchFamily="18" charset="0"/>
              </a:rPr>
              <a:t>why</a:t>
            </a:r>
            <a:endParaRPr lang="ru-RU" sz="1600" dirty="0">
              <a:latin typeface="Times New Roman" panose="02020603050405020304" pitchFamily="18" charset="0"/>
              <a:ea typeface="Calibri"/>
              <a:cs typeface="Times New Roman" panose="02020603050405020304" pitchFamily="18" charset="0"/>
            </a:endParaRPr>
          </a:p>
          <a:p>
            <a:pPr marL="0" indent="0">
              <a:lnSpc>
                <a:spcPts val="2040"/>
              </a:lnSpc>
              <a:spcAft>
                <a:spcPts val="1125"/>
              </a:spcAft>
              <a:buNone/>
              <a:tabLst>
                <a:tab pos="274638" algn="l"/>
              </a:tabLst>
            </a:pPr>
            <a:r>
              <a:rPr lang="en-US" sz="1600" b="1" dirty="0" smtClean="0">
                <a:solidFill>
                  <a:srgbClr val="553333"/>
                </a:solidFill>
                <a:latin typeface="Times New Roman" panose="02020603050405020304" pitchFamily="18" charset="0"/>
                <a:ea typeface="Times New Roman"/>
                <a:cs typeface="Times New Roman" panose="02020603050405020304" pitchFamily="18" charset="0"/>
              </a:rPr>
              <a:t>You will </a:t>
            </a:r>
            <a:r>
              <a:rPr lang="en-US" sz="1600" b="1" dirty="0">
                <a:solidFill>
                  <a:srgbClr val="553333"/>
                </a:solidFill>
                <a:latin typeface="Times New Roman" panose="02020603050405020304" pitchFamily="18" charset="0"/>
                <a:ea typeface="Times New Roman"/>
                <a:cs typeface="Times New Roman" panose="02020603050405020304" pitchFamily="18" charset="0"/>
              </a:rPr>
              <a:t>speak for not more than 2 minutes. You have to talk continuously.</a:t>
            </a:r>
            <a:endParaRPr lang="ru-RU" sz="1600" dirty="0">
              <a:latin typeface="Times New Roman" panose="02020603050405020304" pitchFamily="18" charset="0"/>
              <a:ea typeface="Calibri"/>
              <a:cs typeface="Times New Roman" panose="02020603050405020304" pitchFamily="18" charset="0"/>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4218" y="996845"/>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444909" y="996846"/>
            <a:ext cx="531082" cy="371475"/>
          </a:xfrm>
          <a:prstGeom prst="rect">
            <a:avLst/>
          </a:prstGeom>
          <a:noFill/>
        </p:spPr>
        <p:txBody>
          <a:bodyPr wrap="square" rtlCol="0">
            <a:spAutoFit/>
          </a:bodyPr>
          <a:lstStyle/>
          <a:p>
            <a:pPr algn="ctr"/>
            <a:r>
              <a:rPr lang="en-US" dirty="0" smtClean="0">
                <a:solidFill>
                  <a:prstClr val="black"/>
                </a:solidFill>
                <a:latin typeface="Times New Roman" pitchFamily="18" charset="0"/>
                <a:cs typeface="Times New Roman" pitchFamily="18" charset="0"/>
              </a:rPr>
              <a:t>4</a:t>
            </a:r>
            <a:endParaRPr lang="ru-RU" dirty="0">
              <a:solidFill>
                <a:prstClr val="black"/>
              </a:solidFill>
              <a:latin typeface="Times New Roman" pitchFamily="18" charset="0"/>
              <a:cs typeface="Times New Roman" pitchFamily="18" charset="0"/>
            </a:endParaRPr>
          </a:p>
        </p:txBody>
      </p:sp>
      <p:sp>
        <p:nvSpPr>
          <p:cNvPr id="7" name="TextBox 6"/>
          <p:cNvSpPr txBox="1"/>
          <p:nvPr/>
        </p:nvSpPr>
        <p:spPr>
          <a:xfrm>
            <a:off x="500034" y="5500702"/>
            <a:ext cx="432048" cy="338554"/>
          </a:xfrm>
          <a:prstGeom prst="rect">
            <a:avLst/>
          </a:prstGeom>
          <a:noFill/>
        </p:spPr>
        <p:txBody>
          <a:bodyPr wrap="square" rtlCol="0">
            <a:spAutoFit/>
          </a:bodyPr>
          <a:lstStyle/>
          <a:p>
            <a:pPr algn="ctr"/>
            <a:r>
              <a:rPr lang="en-US" sz="1600" b="1" dirty="0" smtClean="0">
                <a:solidFill>
                  <a:prstClr val="black"/>
                </a:solidFill>
                <a:latin typeface="Times New Roman" pitchFamily="18" charset="0"/>
                <a:cs typeface="Times New Roman" pitchFamily="18" charset="0"/>
              </a:rPr>
              <a:t>1.</a:t>
            </a:r>
            <a:endParaRPr lang="ru-RU" sz="1600" b="1" dirty="0">
              <a:solidFill>
                <a:prstClr val="black"/>
              </a:solidFill>
              <a:latin typeface="Times New Roman" pitchFamily="18" charset="0"/>
              <a:cs typeface="Times New Roman" pitchFamily="18" charset="0"/>
            </a:endParaRPr>
          </a:p>
        </p:txBody>
      </p:sp>
      <p:sp>
        <p:nvSpPr>
          <p:cNvPr id="8" name="TextBox 7"/>
          <p:cNvSpPr txBox="1"/>
          <p:nvPr/>
        </p:nvSpPr>
        <p:spPr>
          <a:xfrm>
            <a:off x="7643834" y="5429264"/>
            <a:ext cx="338554" cy="338554"/>
          </a:xfrm>
          <a:prstGeom prst="rect">
            <a:avLst/>
          </a:prstGeom>
          <a:noFill/>
        </p:spPr>
        <p:txBody>
          <a:bodyPr wrap="none" rtlCol="0">
            <a:spAutoFit/>
          </a:bodyPr>
          <a:lstStyle/>
          <a:p>
            <a:pPr algn="ctr"/>
            <a:r>
              <a:rPr lang="en-US" sz="1600" b="1" dirty="0" smtClean="0">
                <a:solidFill>
                  <a:prstClr val="black"/>
                </a:solidFill>
                <a:latin typeface="Times New Roman" pitchFamily="18" charset="0"/>
                <a:cs typeface="Times New Roman" pitchFamily="18" charset="0"/>
              </a:rPr>
              <a:t>2.</a:t>
            </a:r>
            <a:endParaRPr lang="ru-RU" sz="1600" b="1" dirty="0">
              <a:solidFill>
                <a:prstClr val="black"/>
              </a:solidFill>
              <a:latin typeface="Times New Roman" pitchFamily="18" charset="0"/>
              <a:cs typeface="Times New Roman" pitchFamily="18" charset="0"/>
            </a:endParaRPr>
          </a:p>
        </p:txBody>
      </p:sp>
      <p:sp>
        <p:nvSpPr>
          <p:cNvPr id="11" name="TextBox 10"/>
          <p:cNvSpPr txBox="1"/>
          <p:nvPr/>
        </p:nvSpPr>
        <p:spPr>
          <a:xfrm>
            <a:off x="304746" y="440705"/>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a:t>
            </a:r>
            <a:r>
              <a:rPr lang="ru-RU" b="1" dirty="0">
                <a:solidFill>
                  <a:srgbClr val="00B050"/>
                </a:solidFill>
              </a:rPr>
              <a:t>4</a:t>
            </a:r>
            <a:r>
              <a:rPr lang="en-US" b="1" dirty="0" smtClean="0">
                <a:solidFill>
                  <a:srgbClr val="00B050"/>
                </a:solidFill>
              </a:rPr>
              <a:t>. PREPARATION – 01:30 min. ANSWER – 0</a:t>
            </a:r>
            <a:r>
              <a:rPr lang="en-US" b="1" dirty="0">
                <a:solidFill>
                  <a:srgbClr val="00B050"/>
                </a:solidFill>
              </a:rPr>
              <a:t>2</a:t>
            </a:r>
            <a:r>
              <a:rPr lang="en-US" b="1" dirty="0" smtClean="0">
                <a:solidFill>
                  <a:srgbClr val="00B050"/>
                </a:solidFill>
              </a:rPr>
              <a:t>:00 min.                                          ANSWER </a:t>
            </a:r>
            <a:r>
              <a:rPr lang="en-US" dirty="0" smtClean="0">
                <a:solidFill>
                  <a:srgbClr val="00B050"/>
                </a:solidFill>
              </a:rPr>
              <a:t>  </a:t>
            </a:r>
            <a:endParaRPr lang="ru-RU" dirty="0">
              <a:solidFill>
                <a:srgbClr val="00B050"/>
              </a:solidFill>
            </a:endParaRPr>
          </a:p>
        </p:txBody>
      </p:sp>
      <p:sp>
        <p:nvSpPr>
          <p:cNvPr id="12" name="Блок-схема: процесс 11"/>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sp>
        <p:nvSpPr>
          <p:cNvPr id="13" name="Блок-схема: процесс 12">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prstClr val="black"/>
                </a:solidFill>
              </a:rPr>
              <a:t>End answer</a:t>
            </a:r>
            <a:endParaRPr lang="ru-RU" dirty="0">
              <a:solidFill>
                <a:prstClr val="black"/>
              </a:solidFill>
            </a:endParaRPr>
          </a:p>
        </p:txBody>
      </p:sp>
      <p:sp>
        <p:nvSpPr>
          <p:cNvPr id="14" name="Прямоугольник 13"/>
          <p:cNvSpPr/>
          <p:nvPr/>
        </p:nvSpPr>
        <p:spPr>
          <a:xfrm>
            <a:off x="-10380" y="6272965"/>
            <a:ext cx="4104456" cy="392666"/>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prstClr val="white"/>
              </a:solidFill>
            </a:endParaRPr>
          </a:p>
        </p:txBody>
      </p:sp>
      <p:pic>
        <p:nvPicPr>
          <p:cNvPr id="15" name="Рисунок 14" descr="C:\Documents and Settings\Irina\Рабочий стол\1 Юнева\1\Page_00007.jpg"/>
          <p:cNvPicPr/>
          <p:nvPr/>
        </p:nvPicPr>
        <p:blipFill>
          <a:blip r:embed="rId4" cstate="print"/>
          <a:srcRect l="5581" t="62964" r="6438" b="13455"/>
          <a:stretch>
            <a:fillRect/>
          </a:stretch>
        </p:blipFill>
        <p:spPr bwMode="auto">
          <a:xfrm>
            <a:off x="857224" y="2857496"/>
            <a:ext cx="6858048" cy="2928958"/>
          </a:xfrm>
          <a:prstGeom prst="rect">
            <a:avLst/>
          </a:prstGeom>
          <a:noFill/>
          <a:ln w="9525">
            <a:noFill/>
            <a:miter lim="800000"/>
            <a:headEnd/>
            <a:tailEnd/>
          </a:ln>
        </p:spPr>
      </p:pic>
    </p:spTree>
    <p:extLst>
      <p:ext uri="{BB962C8B-B14F-4D97-AF65-F5344CB8AC3E}">
        <p14:creationId xmlns:p14="http://schemas.microsoft.com/office/powerpoint/2010/main" xmlns="" val="3036901076"/>
      </p:ext>
    </p:extLst>
  </p:cSld>
  <p:clrMapOvr>
    <a:masterClrMapping/>
  </p:clrMapOvr>
  <mc:AlternateContent xmlns:mc="http://schemas.openxmlformats.org/markup-compatibility/2006">
    <mc:Choice xmlns:p14="http://schemas.microsoft.com/office/powerpoint/2010/main" xmlns="" Requires="p14">
      <p:transition spd="slow" p14:dur="2000" advClick="0" advTm="120000"/>
    </mc:Choice>
    <mc:Fallback>
      <p:transition spd="slow" advClick="0" advTm="1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120000"/>
                                        <p:tgtEl>
                                          <p:spTgt spid="14"/>
                                        </p:tgtEl>
                                      </p:cBhvr>
                                    </p:animEffect>
                                    <p:set>
                                      <p:cBhvr>
                                        <p:cTn id="7" dur="1" fill="hold">
                                          <p:stCondLst>
                                            <p:cond delay="119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lgn="ctr">
              <a:buNone/>
            </a:pPr>
            <a:r>
              <a:rPr lang="en-US" sz="6600" dirty="0" smtClean="0">
                <a:solidFill>
                  <a:srgbClr val="FF0000"/>
                </a:solidFill>
                <a:effectLst>
                  <a:outerShdw blurRad="38100" dist="38100" dir="2700000" algn="tl">
                    <a:srgbClr val="000000">
                      <a:alpha val="43137"/>
                    </a:srgbClr>
                  </a:outerShdw>
                </a:effectLst>
                <a:latin typeface="Algerian" pitchFamily="82" charset="0"/>
              </a:rPr>
              <a:t>TEST is OVER</a:t>
            </a:r>
          </a:p>
          <a:p>
            <a:pPr marL="0" indent="0" algn="ctr">
              <a:buNone/>
            </a:pPr>
            <a:r>
              <a:rPr lang="en-US" sz="6600" dirty="0" smtClean="0">
                <a:solidFill>
                  <a:srgbClr val="FF0000"/>
                </a:solidFill>
                <a:effectLst>
                  <a:outerShdw blurRad="38100" dist="38100" dir="2700000" algn="tl">
                    <a:srgbClr val="000000">
                      <a:alpha val="43137"/>
                    </a:srgbClr>
                  </a:outerShdw>
                </a:effectLst>
                <a:latin typeface="Algerian" pitchFamily="82" charset="0"/>
              </a:rPr>
              <a:t>THANK YOU</a:t>
            </a:r>
          </a:p>
        </p:txBody>
      </p:sp>
    </p:spTree>
    <p:extLst>
      <p:ext uri="{BB962C8B-B14F-4D97-AF65-F5344CB8AC3E}">
        <p14:creationId xmlns:p14="http://schemas.microsoft.com/office/powerpoint/2010/main" xmlns="" val="3318779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1556792"/>
            <a:ext cx="8208912" cy="338554"/>
          </a:xfrm>
          <a:prstGeom prst="rect">
            <a:avLst/>
          </a:prstGeom>
        </p:spPr>
        <p:style>
          <a:lnRef idx="0">
            <a:scrgbClr r="0" g="0" b="0"/>
          </a:lnRef>
          <a:fillRef idx="1001">
            <a:schemeClr val="lt1"/>
          </a:fillRef>
          <a:effectRef idx="0">
            <a:scrgbClr r="0" g="0" b="0"/>
          </a:effectRef>
          <a:fontRef idx="major"/>
        </p:style>
        <p:txBody>
          <a:bodyPr wrap="square">
            <a:spAutoFit/>
          </a:bodyPr>
          <a:lstStyle/>
          <a:p>
            <a:pPr algn="just">
              <a:spcAft>
                <a:spcPts val="1125"/>
              </a:spcAft>
              <a:tabLst>
                <a:tab pos="622300" algn="l"/>
              </a:tabLst>
            </a:pPr>
            <a:r>
              <a:rPr lang="en-US" sz="1600" dirty="0" smtClean="0">
                <a:latin typeface="Times New Roman"/>
                <a:ea typeface="Times New Roman"/>
                <a:cs typeface="Times New Roman"/>
              </a:rPr>
              <a:t>so do .</a:t>
            </a:r>
            <a:endParaRPr lang="ru-RU" sz="1600" dirty="0">
              <a:ea typeface="Calibri"/>
              <a:cs typeface="Times New Roman"/>
            </a:endParaRPr>
          </a:p>
        </p:txBody>
      </p:sp>
      <p:sp>
        <p:nvSpPr>
          <p:cNvPr id="2" name="TextBox 1"/>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chemeClr val="accent6">
                    <a:lumMod val="75000"/>
                  </a:schemeClr>
                </a:solidFill>
              </a:rPr>
              <a:t> TASK #1. PREPARATION – 01:30 min. ANSWER – 01:30 min.                                PREPARATION </a:t>
            </a:r>
            <a:r>
              <a:rPr lang="en-US" dirty="0" smtClean="0">
                <a:solidFill>
                  <a:schemeClr val="accent6">
                    <a:lumMod val="75000"/>
                  </a:schemeClr>
                </a:solidFill>
              </a:rPr>
              <a:t>  </a:t>
            </a:r>
            <a:endParaRPr lang="ru-RU" dirty="0">
              <a:solidFill>
                <a:schemeClr val="accent6">
                  <a:lumMod val="75000"/>
                </a:schemeClr>
              </a:solidFill>
            </a:endParaRPr>
          </a:p>
        </p:txBody>
      </p:sp>
      <p:sp>
        <p:nvSpPr>
          <p:cNvPr id="6" name="Прямоугольник 5"/>
          <p:cNvSpPr/>
          <p:nvPr/>
        </p:nvSpPr>
        <p:spPr>
          <a:xfrm>
            <a:off x="405431" y="1541641"/>
            <a:ext cx="629900" cy="34670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TextBox 6"/>
          <p:cNvSpPr txBox="1"/>
          <p:nvPr/>
        </p:nvSpPr>
        <p:spPr>
          <a:xfrm>
            <a:off x="468353" y="1530890"/>
            <a:ext cx="504056"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1</a:t>
            </a:r>
            <a:endParaRPr lang="ru-RU" b="1" dirty="0">
              <a:latin typeface="Times New Roman" pitchFamily="18" charset="0"/>
              <a:cs typeface="Times New Roman" pitchFamily="18" charset="0"/>
            </a:endParaRPr>
          </a:p>
        </p:txBody>
      </p:sp>
      <p:sp>
        <p:nvSpPr>
          <p:cNvPr id="8" name="Прямоугольник 7"/>
          <p:cNvSpPr/>
          <p:nvPr/>
        </p:nvSpPr>
        <p:spPr>
          <a:xfrm>
            <a:off x="4860384" y="1242858"/>
            <a:ext cx="4104456" cy="28803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descr="C:\Documents and Settings\Irina\Рабочий стол\1 Юнева\1\Page_00006.jpg"/>
          <p:cNvPicPr/>
          <p:nvPr/>
        </p:nvPicPr>
        <p:blipFill>
          <a:blip r:embed="rId3" cstate="print"/>
          <a:srcRect l="5039" t="2593" r="4281" b="63950"/>
          <a:stretch>
            <a:fillRect/>
          </a:stretch>
        </p:blipFill>
        <p:spPr bwMode="auto">
          <a:xfrm>
            <a:off x="1285852" y="1571612"/>
            <a:ext cx="6325588" cy="5286388"/>
          </a:xfrm>
          <a:prstGeom prst="rect">
            <a:avLst/>
          </a:prstGeom>
          <a:noFill/>
          <a:ln w="9525">
            <a:noFill/>
            <a:miter lim="800000"/>
            <a:headEnd/>
            <a:tailEnd/>
          </a:ln>
        </p:spPr>
      </p:pic>
    </p:spTree>
    <p:extLst>
      <p:ext uri="{BB962C8B-B14F-4D97-AF65-F5344CB8AC3E}">
        <p14:creationId xmlns:p14="http://schemas.microsoft.com/office/powerpoint/2010/main" xmlns="" val="1696014723"/>
      </p:ext>
    </p:extLst>
  </p:cSld>
  <p:clrMapOvr>
    <a:masterClrMapping/>
  </p:clrMapOvr>
  <mc:AlternateContent xmlns:mc="http://schemas.openxmlformats.org/markup-compatibility/2006">
    <mc:Choice xmlns:p14="http://schemas.microsoft.com/office/powerpoint/2010/main" xmlns="" Requires="p14">
      <p:transition p14:dur="10" advClick="0" advTm="90000"/>
    </mc:Choice>
    <mc:Fallback>
      <p:transition advClick="0" advTm="9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90000"/>
                                        <p:tgtEl>
                                          <p:spTgt spid="8"/>
                                        </p:tgtEl>
                                      </p:cBhvr>
                                    </p:animEffect>
                                    <p:set>
                                      <p:cBhvr>
                                        <p:cTn id="7" dur="1" fill="hold">
                                          <p:stCondLst>
                                            <p:cond delay="899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Блок-схема: процесс 8"/>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Прямоугольник 3"/>
          <p:cNvSpPr/>
          <p:nvPr/>
        </p:nvSpPr>
        <p:spPr>
          <a:xfrm>
            <a:off x="1259632" y="1489706"/>
            <a:ext cx="7272807" cy="736099"/>
          </a:xfrm>
          <a:prstGeom prst="rect">
            <a:avLst/>
          </a:prstGeom>
        </p:spPr>
        <p:style>
          <a:lnRef idx="0">
            <a:scrgbClr r="0" g="0" b="0"/>
          </a:lnRef>
          <a:fillRef idx="1001">
            <a:schemeClr val="lt1"/>
          </a:fillRef>
          <a:effectRef idx="0">
            <a:scrgbClr r="0" g="0" b="0"/>
          </a:effectRef>
          <a:fontRef idx="major"/>
        </p:style>
        <p:txBody>
          <a:bodyPr wrap="square">
            <a:spAutoFit/>
          </a:bodyPr>
          <a:lstStyle/>
          <a:p>
            <a:pPr algn="just">
              <a:spcAft>
                <a:spcPts val="1125"/>
              </a:spcAft>
              <a:tabLst>
                <a:tab pos="622300" algn="l"/>
              </a:tabLst>
            </a:pPr>
            <a:r>
              <a:rPr lang="en-US" sz="1600" b="1" dirty="0" smtClean="0">
                <a:latin typeface="Times New Roman"/>
                <a:ea typeface="Times New Roman"/>
                <a:cs typeface="Times New Roman"/>
              </a:rPr>
              <a:t>               Task </a:t>
            </a:r>
            <a:r>
              <a:rPr lang="en-US" sz="1600" b="1" dirty="0">
                <a:latin typeface="Times New Roman"/>
                <a:ea typeface="Times New Roman"/>
                <a:cs typeface="Times New Roman"/>
              </a:rPr>
              <a:t>1. </a:t>
            </a:r>
            <a:r>
              <a:rPr lang="en-US" sz="1600" b="1" dirty="0" smtClean="0">
                <a:latin typeface="Times New Roman"/>
                <a:ea typeface="Times New Roman"/>
                <a:cs typeface="Times New Roman"/>
              </a:rPr>
              <a:t>Read the text aloud</a:t>
            </a:r>
            <a:endParaRPr lang="en-US" sz="1400" b="1" dirty="0" smtClean="0">
              <a:latin typeface="Times New Roman"/>
              <a:ea typeface="Times New Roman"/>
              <a:cs typeface="Times New Roman"/>
            </a:endParaRPr>
          </a:p>
          <a:p>
            <a:pPr algn="just">
              <a:lnSpc>
                <a:spcPts val="2040"/>
              </a:lnSpc>
              <a:spcAft>
                <a:spcPts val="1125"/>
              </a:spcAft>
              <a:tabLst>
                <a:tab pos="622300" algn="l"/>
              </a:tabLst>
            </a:pPr>
            <a:endParaRPr lang="ru-RU" dirty="0" smtClean="0">
              <a:ea typeface="Calibri"/>
              <a:cs typeface="Times New Roman"/>
            </a:endParaRPr>
          </a:p>
        </p:txBody>
      </p:sp>
      <p:sp>
        <p:nvSpPr>
          <p:cNvPr id="2" name="TextBox 1"/>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#1. PREPARATION – 01:30 min. ANSWER – 01:30 min.                                          ANSWER </a:t>
            </a:r>
            <a:r>
              <a:rPr lang="en-US" dirty="0" smtClean="0">
                <a:solidFill>
                  <a:srgbClr val="00B050"/>
                </a:solidFill>
              </a:rPr>
              <a:t>  </a:t>
            </a:r>
            <a:endParaRPr lang="ru-RU" dirty="0">
              <a:solidFill>
                <a:srgbClr val="00B050"/>
              </a:solidFill>
            </a:endParaRPr>
          </a:p>
        </p:txBody>
      </p:sp>
      <p:sp>
        <p:nvSpPr>
          <p:cNvPr id="6" name="Прямоугольник 5"/>
          <p:cNvSpPr/>
          <p:nvPr/>
        </p:nvSpPr>
        <p:spPr>
          <a:xfrm>
            <a:off x="1000100" y="1285860"/>
            <a:ext cx="629900" cy="34670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ru-RU"/>
          </a:p>
        </p:txBody>
      </p:sp>
      <p:sp>
        <p:nvSpPr>
          <p:cNvPr id="7" name="TextBox 6"/>
          <p:cNvSpPr txBox="1"/>
          <p:nvPr/>
        </p:nvSpPr>
        <p:spPr>
          <a:xfrm>
            <a:off x="1000100" y="1285860"/>
            <a:ext cx="504056"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1</a:t>
            </a:r>
            <a:endParaRPr lang="ru-RU" b="1" dirty="0">
              <a:latin typeface="Times New Roman" pitchFamily="18" charset="0"/>
              <a:cs typeface="Times New Roman" pitchFamily="18" charset="0"/>
            </a:endParaRPr>
          </a:p>
        </p:txBody>
      </p:sp>
      <p:sp>
        <p:nvSpPr>
          <p:cNvPr id="3" name="Блок-схема: процесс 2">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ysClr val="windowText" lastClr="000000"/>
                </a:solidFill>
              </a:ln>
              <a:solidFill>
                <a:srgbClr val="BCE292"/>
              </a:solidFill>
            </a:endParaRPr>
          </a:p>
        </p:txBody>
      </p:sp>
      <p:sp>
        <p:nvSpPr>
          <p:cNvPr id="5" name="TextBox 4">
            <a:hlinkClick r:id="rId3" action="ppaction://hlinksldjump"/>
          </p:cNvPr>
          <p:cNvSpPr txBox="1"/>
          <p:nvPr/>
        </p:nvSpPr>
        <p:spPr>
          <a:xfrm>
            <a:off x="7193996" y="6241125"/>
            <a:ext cx="1636878" cy="369332"/>
          </a:xfrm>
          <a:prstGeom prst="rect">
            <a:avLst/>
          </a:prstGeom>
          <a:noFill/>
        </p:spPr>
        <p:txBody>
          <a:bodyPr wrap="square" rtlCol="0">
            <a:spAutoFit/>
          </a:bodyPr>
          <a:lstStyle/>
          <a:p>
            <a:r>
              <a:rPr lang="en-US" dirty="0" smtClean="0">
                <a:latin typeface="+mj-lt"/>
              </a:rPr>
              <a:t>End answer</a:t>
            </a:r>
            <a:endParaRPr lang="ru-RU" dirty="0">
              <a:latin typeface="+mj-lt"/>
            </a:endParaRPr>
          </a:p>
        </p:txBody>
      </p:sp>
      <p:sp>
        <p:nvSpPr>
          <p:cNvPr id="10" name="Прямоугольник 9"/>
          <p:cNvSpPr/>
          <p:nvPr/>
        </p:nvSpPr>
        <p:spPr>
          <a:xfrm>
            <a:off x="4732138" y="1218319"/>
            <a:ext cx="4104456" cy="29295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1" name="Рисунок 10" descr="C:\Documents and Settings\Irina\Рабочий стол\1 Юнева\1\Page_00006.jpg"/>
          <p:cNvPicPr/>
          <p:nvPr/>
        </p:nvPicPr>
        <p:blipFill>
          <a:blip r:embed="rId4" cstate="print"/>
          <a:srcRect l="5039" t="13515" r="4281" b="63950"/>
          <a:stretch>
            <a:fillRect/>
          </a:stretch>
        </p:blipFill>
        <p:spPr bwMode="auto">
          <a:xfrm>
            <a:off x="1500166" y="1785926"/>
            <a:ext cx="6754216" cy="4286280"/>
          </a:xfrm>
          <a:prstGeom prst="rect">
            <a:avLst/>
          </a:prstGeom>
          <a:noFill/>
          <a:ln w="9525">
            <a:noFill/>
            <a:miter lim="800000"/>
            <a:headEnd/>
            <a:tailEnd/>
          </a:ln>
        </p:spPr>
      </p:pic>
    </p:spTree>
    <p:extLst>
      <p:ext uri="{BB962C8B-B14F-4D97-AF65-F5344CB8AC3E}">
        <p14:creationId xmlns:p14="http://schemas.microsoft.com/office/powerpoint/2010/main" xmlns="" val="1865518459"/>
      </p:ext>
    </p:extLst>
  </p:cSld>
  <p:clrMapOvr>
    <a:masterClrMapping/>
  </p:clrMapOvr>
  <mc:AlternateContent xmlns:mc="http://schemas.openxmlformats.org/markup-compatibility/2006">
    <mc:Choice xmlns:p14="http://schemas.microsoft.com/office/powerpoint/2010/main" xmlns="" Requires="p14">
      <p:transition p14:dur="10" advClick="0" advTm="90000"/>
    </mc:Choice>
    <mc:Fallback>
      <p:transition advClick="0" advTm="9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90000"/>
                                        <p:tgtEl>
                                          <p:spTgt spid="10"/>
                                        </p:tgtEl>
                                      </p:cBhvr>
                                    </p:animEffect>
                                    <p:set>
                                      <p:cBhvr>
                                        <p:cTn id="7" dur="1" fill="hold">
                                          <p:stCondLst>
                                            <p:cond delay="899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8596" y="886654"/>
            <a:ext cx="8289036" cy="5433467"/>
          </a:xfrm>
        </p:spPr>
        <p:txBody>
          <a:bodyPr>
            <a:normAutofit/>
          </a:bodyPr>
          <a:lstStyle/>
          <a:p>
            <a:pPr marL="0" indent="0">
              <a:lnSpc>
                <a:spcPts val="2040"/>
              </a:lnSpc>
              <a:spcAft>
                <a:spcPts val="1125"/>
              </a:spcAft>
              <a:buNone/>
              <a:tabLst>
                <a:tab pos="901700" algn="l"/>
              </a:tabLst>
            </a:pPr>
            <a:endParaRPr lang="en-US" sz="2400" b="1" dirty="0" smtClean="0">
              <a:latin typeface="Times New Roman"/>
              <a:ea typeface="Times New Roman"/>
              <a:cs typeface="Times New Roman"/>
            </a:endParaRPr>
          </a:p>
          <a:p>
            <a:pPr marL="0" indent="0">
              <a:lnSpc>
                <a:spcPts val="2040"/>
              </a:lnSpc>
              <a:spcAft>
                <a:spcPts val="1125"/>
              </a:spcAft>
              <a:buNone/>
              <a:tabLst>
                <a:tab pos="901700" algn="l"/>
              </a:tabLst>
            </a:pPr>
            <a:r>
              <a:rPr lang="en-US" sz="1800" b="1" dirty="0" smtClean="0">
                <a:latin typeface="Times New Roman"/>
                <a:ea typeface="Times New Roman"/>
                <a:cs typeface="Times New Roman"/>
              </a:rPr>
              <a:t>               </a:t>
            </a:r>
            <a:r>
              <a:rPr lang="ru-RU" sz="1800" b="1" dirty="0" err="1" smtClean="0">
                <a:latin typeface="Times New Roman"/>
                <a:ea typeface="Times New Roman"/>
                <a:cs typeface="Times New Roman"/>
              </a:rPr>
              <a:t>Task</a:t>
            </a:r>
            <a:r>
              <a:rPr lang="ru-RU" sz="1800" b="1" dirty="0" smtClean="0">
                <a:latin typeface="Times New Roman"/>
                <a:ea typeface="Times New Roman"/>
                <a:cs typeface="Times New Roman"/>
              </a:rPr>
              <a:t> </a:t>
            </a:r>
            <a:r>
              <a:rPr lang="ru-RU" sz="1800" b="1" dirty="0">
                <a:latin typeface="Times New Roman"/>
                <a:ea typeface="Times New Roman"/>
                <a:cs typeface="Times New Roman"/>
              </a:rPr>
              <a:t>2. </a:t>
            </a:r>
            <a:r>
              <a:rPr lang="ru-RU" sz="1800" b="1" dirty="0" err="1">
                <a:latin typeface="Times New Roman"/>
                <a:ea typeface="Times New Roman"/>
                <a:cs typeface="Times New Roman"/>
              </a:rPr>
              <a:t>Study</a:t>
            </a:r>
            <a:r>
              <a:rPr lang="ru-RU" sz="1800" b="1" dirty="0">
                <a:latin typeface="Times New Roman"/>
                <a:ea typeface="Times New Roman"/>
                <a:cs typeface="Times New Roman"/>
              </a:rPr>
              <a:t> </a:t>
            </a:r>
            <a:r>
              <a:rPr lang="ru-RU" sz="1800" b="1" dirty="0" err="1">
                <a:latin typeface="Times New Roman"/>
                <a:ea typeface="Times New Roman"/>
                <a:cs typeface="Times New Roman"/>
              </a:rPr>
              <a:t>the</a:t>
            </a:r>
            <a:r>
              <a:rPr lang="ru-RU" sz="1800" b="1" dirty="0">
                <a:latin typeface="Times New Roman"/>
                <a:ea typeface="Times New Roman"/>
                <a:cs typeface="Times New Roman"/>
              </a:rPr>
              <a:t> </a:t>
            </a:r>
            <a:r>
              <a:rPr lang="ru-RU" sz="1800" b="1" dirty="0" err="1">
                <a:latin typeface="Times New Roman"/>
                <a:ea typeface="Times New Roman"/>
                <a:cs typeface="Times New Roman"/>
              </a:rPr>
              <a:t>advertisement</a:t>
            </a:r>
            <a:r>
              <a:rPr lang="ru-RU" sz="1800" b="1" dirty="0">
                <a:latin typeface="Times New Roman"/>
                <a:ea typeface="Times New Roman"/>
                <a:cs typeface="Times New Roman"/>
              </a:rPr>
              <a:t>.</a:t>
            </a:r>
            <a:endParaRPr lang="ru-RU" sz="1800" dirty="0">
              <a:ea typeface="Calibri"/>
              <a:cs typeface="Times New Roman"/>
            </a:endParaRPr>
          </a:p>
          <a:p>
            <a:pPr marL="0" indent="0" algn="just">
              <a:lnSpc>
                <a:spcPts val="2040"/>
              </a:lnSpc>
              <a:spcAft>
                <a:spcPts val="1125"/>
              </a:spcAft>
              <a:buNone/>
              <a:tabLst>
                <a:tab pos="901700" algn="l"/>
              </a:tabLst>
            </a:pPr>
            <a:r>
              <a:rPr lang="en-US" sz="1800" b="1" dirty="0">
                <a:latin typeface="Times New Roman"/>
                <a:ea typeface="Times New Roman"/>
                <a:cs typeface="Times New Roman"/>
              </a:rPr>
              <a:t>You are considering visiting the city and now you are calling to find out more information. In 1.5 minutes you are to ask five direct questions to find out the following:</a:t>
            </a:r>
            <a:endParaRPr lang="ru-RU" sz="1800" b="1" dirty="0">
              <a:ea typeface="Calibri"/>
              <a:cs typeface="Times New Roman"/>
            </a:endParaRPr>
          </a:p>
          <a:p>
            <a:pPr marL="0" indent="0">
              <a:lnSpc>
                <a:spcPts val="2040"/>
              </a:lnSpc>
              <a:spcAft>
                <a:spcPts val="1125"/>
              </a:spcAft>
              <a:buNone/>
              <a:tabLst>
                <a:tab pos="901700" algn="l"/>
              </a:tabLst>
            </a:pPr>
            <a:endParaRPr lang="en-US"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en-US"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en-US"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en-US"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en-US" sz="1600" b="1" dirty="0" smtClean="0">
              <a:latin typeface="Times New Roman"/>
              <a:ea typeface="Times New Roman"/>
              <a:cs typeface="Times New Roman"/>
            </a:endParaRPr>
          </a:p>
          <a:p>
            <a:pPr marL="0" indent="0">
              <a:lnSpc>
                <a:spcPts val="2040"/>
              </a:lnSpc>
              <a:spcAft>
                <a:spcPts val="1125"/>
              </a:spcAft>
              <a:buNone/>
              <a:tabLst>
                <a:tab pos="901700" algn="l"/>
              </a:tabLst>
            </a:pPr>
            <a:r>
              <a:rPr lang="en-US" sz="1600" b="1" dirty="0" smtClean="0">
                <a:latin typeface="Times New Roman"/>
                <a:ea typeface="Times New Roman"/>
                <a:cs typeface="Times New Roman"/>
              </a:rPr>
              <a:t>You </a:t>
            </a:r>
            <a:r>
              <a:rPr lang="en-US" sz="1600" b="1" dirty="0">
                <a:latin typeface="Times New Roman"/>
                <a:ea typeface="Times New Roman"/>
                <a:cs typeface="Times New Roman"/>
              </a:rPr>
              <a:t>have 20 seconds to ask each question.</a:t>
            </a:r>
            <a:endParaRPr lang="ru-RU" sz="1600" dirty="0">
              <a:ea typeface="Calibri"/>
              <a:cs typeface="Times New Roman"/>
            </a:endParaRPr>
          </a:p>
          <a:p>
            <a:endParaRPr lang="ru-RU" dirty="0"/>
          </a:p>
        </p:txBody>
      </p:sp>
      <p:sp>
        <p:nvSpPr>
          <p:cNvPr id="5" name="TextBox 4"/>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chemeClr val="accent6">
                    <a:lumMod val="75000"/>
                  </a:schemeClr>
                </a:solidFill>
              </a:rPr>
              <a:t>TASK #2. PREPARATION – 01:30 min. ANSWER – 01:40 min.                                 PREPARATION </a:t>
            </a:r>
            <a:r>
              <a:rPr lang="en-US" dirty="0" smtClean="0">
                <a:solidFill>
                  <a:schemeClr val="accent6">
                    <a:lumMod val="75000"/>
                  </a:schemeClr>
                </a:solidFill>
              </a:rPr>
              <a:t>  </a:t>
            </a:r>
            <a:endParaRPr lang="ru-RU" dirty="0">
              <a:solidFill>
                <a:schemeClr val="accent6">
                  <a:lumMod val="75000"/>
                </a:schemeClr>
              </a:solidFill>
            </a:endParaRP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21" y="1299730"/>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736232" y="1301873"/>
            <a:ext cx="360040"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2</a:t>
            </a:r>
            <a:endParaRPr lang="ru-RU" b="1" dirty="0">
              <a:latin typeface="Times New Roman" pitchFamily="18" charset="0"/>
              <a:cs typeface="Times New Roman" pitchFamily="18" charset="0"/>
            </a:endParaRPr>
          </a:p>
        </p:txBody>
      </p:sp>
      <p:sp>
        <p:nvSpPr>
          <p:cNvPr id="7" name="Прямоугольник 6"/>
          <p:cNvSpPr/>
          <p:nvPr/>
        </p:nvSpPr>
        <p:spPr>
          <a:xfrm>
            <a:off x="4860032" y="1294616"/>
            <a:ext cx="4104456" cy="298922"/>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descr="C:\Documents and Settings\Irina\Рабочий стол\1 Юнева\1\Page_00006.jpg"/>
          <p:cNvPicPr/>
          <p:nvPr/>
        </p:nvPicPr>
        <p:blipFill>
          <a:blip r:embed="rId3" cstate="print"/>
          <a:srcRect l="14015" t="39644" r="10002" b="25528"/>
          <a:stretch>
            <a:fillRect/>
          </a:stretch>
        </p:blipFill>
        <p:spPr bwMode="auto">
          <a:xfrm>
            <a:off x="4286248" y="2643182"/>
            <a:ext cx="4661713" cy="3286148"/>
          </a:xfrm>
          <a:prstGeom prst="rect">
            <a:avLst/>
          </a:prstGeom>
          <a:noFill/>
          <a:ln w="9525">
            <a:noFill/>
            <a:miter lim="800000"/>
            <a:headEnd/>
            <a:tailEnd/>
          </a:ln>
        </p:spPr>
      </p:pic>
      <p:pic>
        <p:nvPicPr>
          <p:cNvPr id="15" name="Рисунок 14" descr="C:\Documents and Settings\Irina\Рабочий стол\1 Юнева\1\Page_00006.jpg"/>
          <p:cNvPicPr/>
          <p:nvPr/>
        </p:nvPicPr>
        <p:blipFill>
          <a:blip r:embed="rId3" cstate="print"/>
          <a:srcRect l="11372" t="81293" r="52941" b="9565"/>
          <a:stretch>
            <a:fillRect/>
          </a:stretch>
        </p:blipFill>
        <p:spPr bwMode="auto">
          <a:xfrm>
            <a:off x="285720" y="2928934"/>
            <a:ext cx="3857652" cy="1928826"/>
          </a:xfrm>
          <a:prstGeom prst="rect">
            <a:avLst/>
          </a:prstGeom>
          <a:noFill/>
          <a:ln w="9525">
            <a:noFill/>
            <a:miter lim="800000"/>
            <a:headEnd/>
            <a:tailEnd/>
          </a:ln>
        </p:spPr>
      </p:pic>
    </p:spTree>
    <p:extLst>
      <p:ext uri="{BB962C8B-B14F-4D97-AF65-F5344CB8AC3E}">
        <p14:creationId xmlns:p14="http://schemas.microsoft.com/office/powerpoint/2010/main" xmlns="" val="4280084976"/>
      </p:ext>
    </p:extLst>
  </p:cSld>
  <p:clrMapOvr>
    <a:masterClrMapping/>
  </p:clrMapOvr>
  <mc:AlternateContent xmlns:mc="http://schemas.openxmlformats.org/markup-compatibility/2006">
    <mc:Choice xmlns:p14="http://schemas.microsoft.com/office/powerpoint/2010/main" xmlns="" Requires="p14">
      <p:transition spd="slow" p14:dur="2000" advClick="0" advTm="90000"/>
    </mc:Choice>
    <mc:Fallback>
      <p:transition spd="slow" advClick="0" advTm="9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90000"/>
                                        <p:tgtEl>
                                          <p:spTgt spid="7"/>
                                        </p:tgtEl>
                                      </p:cBhvr>
                                    </p:animEffect>
                                    <p:set>
                                      <p:cBhvr>
                                        <p:cTn id="7" dur="1" fill="hold">
                                          <p:stCondLst>
                                            <p:cond delay="89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6368" y="886654"/>
            <a:ext cx="8291264" cy="5433467"/>
          </a:xfrm>
        </p:spPr>
        <p:txBody>
          <a:bodyPr>
            <a:normAutofit/>
          </a:bodyPr>
          <a:lstStyle/>
          <a:p>
            <a:pPr marL="0" indent="0">
              <a:lnSpc>
                <a:spcPts val="2040"/>
              </a:lnSpc>
              <a:spcAft>
                <a:spcPts val="1125"/>
              </a:spcAft>
              <a:buNone/>
              <a:tabLst>
                <a:tab pos="901700" algn="l"/>
              </a:tabLst>
            </a:pPr>
            <a:endParaRPr lang="en-US" sz="2400" b="1" dirty="0" smtClean="0">
              <a:latin typeface="Times New Roman"/>
              <a:ea typeface="Times New Roman"/>
              <a:cs typeface="Times New Roman"/>
            </a:endParaRPr>
          </a:p>
          <a:p>
            <a:pPr marL="0" indent="0">
              <a:lnSpc>
                <a:spcPts val="2040"/>
              </a:lnSpc>
              <a:spcAft>
                <a:spcPts val="1125"/>
              </a:spcAft>
              <a:buNone/>
              <a:tabLst>
                <a:tab pos="901700" algn="l"/>
              </a:tabLst>
            </a:pPr>
            <a:r>
              <a:rPr lang="en-US" sz="1800" b="1" dirty="0" smtClean="0">
                <a:latin typeface="Times New Roman"/>
                <a:ea typeface="Times New Roman"/>
                <a:cs typeface="Times New Roman"/>
              </a:rPr>
              <a:t>               </a:t>
            </a:r>
            <a:r>
              <a:rPr lang="ru-RU" sz="1800" b="1" dirty="0" err="1" smtClean="0">
                <a:latin typeface="Times New Roman"/>
                <a:ea typeface="Times New Roman"/>
                <a:cs typeface="Times New Roman"/>
              </a:rPr>
              <a:t>Task</a:t>
            </a:r>
            <a:r>
              <a:rPr lang="ru-RU" sz="1800" b="1" dirty="0" smtClean="0">
                <a:latin typeface="Times New Roman"/>
                <a:ea typeface="Times New Roman"/>
                <a:cs typeface="Times New Roman"/>
              </a:rPr>
              <a:t> </a:t>
            </a:r>
            <a:r>
              <a:rPr lang="ru-RU" sz="1800" b="1" dirty="0">
                <a:latin typeface="Times New Roman"/>
                <a:ea typeface="Times New Roman"/>
                <a:cs typeface="Times New Roman"/>
              </a:rPr>
              <a:t>2. </a:t>
            </a:r>
            <a:r>
              <a:rPr lang="ru-RU" sz="1800" b="1" dirty="0" smtClean="0">
                <a:latin typeface="Times New Roman"/>
                <a:ea typeface="Times New Roman"/>
                <a:cs typeface="Times New Roman"/>
              </a:rPr>
              <a:t> </a:t>
            </a:r>
            <a:r>
              <a:rPr lang="en-US" sz="1800" b="1" dirty="0">
                <a:latin typeface="Times New Roman"/>
                <a:ea typeface="Times New Roman"/>
                <a:cs typeface="Times New Roman"/>
              </a:rPr>
              <a:t>A</a:t>
            </a:r>
            <a:r>
              <a:rPr lang="en-US" sz="1800" b="1" dirty="0" smtClean="0">
                <a:latin typeface="Times New Roman"/>
                <a:ea typeface="Times New Roman"/>
                <a:cs typeface="Times New Roman"/>
              </a:rPr>
              <a:t>sk </a:t>
            </a:r>
            <a:r>
              <a:rPr lang="en-US" sz="1800" b="1" dirty="0">
                <a:latin typeface="Times New Roman"/>
                <a:ea typeface="Times New Roman"/>
                <a:cs typeface="Times New Roman"/>
              </a:rPr>
              <a:t>five direct questions to find out the following:</a:t>
            </a:r>
            <a:endParaRPr lang="ru-RU" sz="1800" b="1" dirty="0">
              <a:ea typeface="Calibri"/>
              <a:cs typeface="Times New Roman"/>
            </a:endParaRPr>
          </a:p>
          <a:p>
            <a:pPr marL="0" lvl="0" indent="0">
              <a:lnSpc>
                <a:spcPts val="1500"/>
              </a:lnSpc>
              <a:spcAft>
                <a:spcPts val="1000"/>
              </a:spcAft>
              <a:buNone/>
              <a:tabLst>
                <a:tab pos="901700" algn="l"/>
              </a:tabLst>
            </a:pPr>
            <a:endParaRPr lang="ru-RU" sz="1800" dirty="0" smtClean="0">
              <a:latin typeface="Times New Roman"/>
              <a:ea typeface="Times New Roman"/>
              <a:cs typeface="Times New Roman"/>
            </a:endParaRPr>
          </a:p>
          <a:p>
            <a:pPr marL="0" lvl="0" indent="0">
              <a:lnSpc>
                <a:spcPts val="1500"/>
              </a:lnSpc>
              <a:spcAft>
                <a:spcPts val="1000"/>
              </a:spcAft>
              <a:buNone/>
              <a:tabLst>
                <a:tab pos="901700" algn="l"/>
                <a:tab pos="2332038" algn="l"/>
              </a:tabLst>
            </a:pPr>
            <a:endParaRPr lang="ru-RU" sz="2400" dirty="0">
              <a:latin typeface="Times New Roman"/>
              <a:ea typeface="Times New Roman"/>
              <a:cs typeface="Times New Roman"/>
            </a:endParaRPr>
          </a:p>
          <a:p>
            <a:pPr marL="0" indent="0">
              <a:lnSpc>
                <a:spcPts val="2040"/>
              </a:lnSpc>
              <a:spcAft>
                <a:spcPts val="1125"/>
              </a:spcAft>
              <a:buNone/>
              <a:tabLst>
                <a:tab pos="901700" algn="l"/>
              </a:tabLst>
            </a:pPr>
            <a:endParaRPr lang="ru-RU"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ru-RU" sz="2000" b="1" dirty="0">
              <a:latin typeface="Times New Roman"/>
              <a:ea typeface="Times New Roman"/>
              <a:cs typeface="Times New Roman"/>
            </a:endParaRPr>
          </a:p>
          <a:p>
            <a:pPr marL="0" indent="0">
              <a:lnSpc>
                <a:spcPts val="2040"/>
              </a:lnSpc>
              <a:spcAft>
                <a:spcPts val="1125"/>
              </a:spcAft>
              <a:buNone/>
              <a:tabLst>
                <a:tab pos="901700" algn="l"/>
              </a:tabLst>
            </a:pPr>
            <a:r>
              <a:rPr lang="en-US" sz="2000" b="1" dirty="0" smtClean="0">
                <a:latin typeface="Times New Roman"/>
                <a:ea typeface="Times New Roman"/>
                <a:cs typeface="Times New Roman"/>
              </a:rPr>
              <a:t>You </a:t>
            </a:r>
            <a:r>
              <a:rPr lang="en-US" sz="2000" b="1" dirty="0">
                <a:latin typeface="Times New Roman"/>
                <a:ea typeface="Times New Roman"/>
                <a:cs typeface="Times New Roman"/>
              </a:rPr>
              <a:t>have 20 </a:t>
            </a:r>
            <a:r>
              <a:rPr lang="en-US" sz="2000" b="1" dirty="0" smtClean="0">
                <a:latin typeface="Times New Roman"/>
                <a:ea typeface="Times New Roman"/>
                <a:cs typeface="Times New Roman"/>
              </a:rPr>
              <a:t>second</a:t>
            </a:r>
            <a:r>
              <a:rPr lang="en-US" sz="2000" b="1" dirty="0">
                <a:latin typeface="Times New Roman"/>
                <a:ea typeface="Times New Roman"/>
                <a:cs typeface="Times New Roman"/>
              </a:rPr>
              <a:t>s</a:t>
            </a:r>
            <a:r>
              <a:rPr lang="en-US" sz="2000" b="1" dirty="0" smtClean="0">
                <a:latin typeface="Times New Roman"/>
                <a:ea typeface="Times New Roman"/>
                <a:cs typeface="Times New Roman"/>
              </a:rPr>
              <a:t>.</a:t>
            </a:r>
            <a:endParaRPr lang="ru-RU" sz="2000" dirty="0">
              <a:ea typeface="Calibri"/>
              <a:cs typeface="Times New Roman"/>
            </a:endParaRPr>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21" y="1299730"/>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736232" y="1301873"/>
            <a:ext cx="360040"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2</a:t>
            </a:r>
            <a:endParaRPr lang="ru-RU" b="1" dirty="0">
              <a:latin typeface="Times New Roman" pitchFamily="18" charset="0"/>
              <a:cs typeface="Times New Roman" pitchFamily="18" charset="0"/>
            </a:endParaRPr>
          </a:p>
        </p:txBody>
      </p:sp>
      <p:sp>
        <p:nvSpPr>
          <p:cNvPr id="9" name="TextBox 8"/>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#2. PREPARATION – 01:30 min. ANSWER – 0</a:t>
            </a:r>
            <a:r>
              <a:rPr lang="ru-RU" b="1" dirty="0" smtClean="0">
                <a:solidFill>
                  <a:srgbClr val="00B050"/>
                </a:solidFill>
              </a:rPr>
              <a:t>1</a:t>
            </a:r>
            <a:r>
              <a:rPr lang="en-US" b="1" dirty="0" smtClean="0">
                <a:solidFill>
                  <a:srgbClr val="00B050"/>
                </a:solidFill>
              </a:rPr>
              <a:t>:</a:t>
            </a:r>
            <a:r>
              <a:rPr lang="ru-RU" b="1" dirty="0" smtClean="0">
                <a:solidFill>
                  <a:srgbClr val="00B050"/>
                </a:solidFill>
              </a:rPr>
              <a:t>4</a:t>
            </a:r>
            <a:r>
              <a:rPr lang="en-US" b="1" dirty="0" smtClean="0">
                <a:solidFill>
                  <a:srgbClr val="00B050"/>
                </a:solidFill>
              </a:rPr>
              <a:t>0 min.                                          ANSWER </a:t>
            </a:r>
            <a:r>
              <a:rPr lang="en-US" dirty="0" smtClean="0">
                <a:solidFill>
                  <a:srgbClr val="00B050"/>
                </a:solidFill>
              </a:rPr>
              <a:t>  </a:t>
            </a:r>
            <a:endParaRPr lang="ru-RU" dirty="0">
              <a:solidFill>
                <a:srgbClr val="00B050"/>
              </a:solidFill>
            </a:endParaRPr>
          </a:p>
        </p:txBody>
      </p:sp>
      <p:sp>
        <p:nvSpPr>
          <p:cNvPr id="10" name="Блок-схема: процесс 9"/>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роцесс 10">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ysClr val="windowText" lastClr="000000"/>
                </a:solidFill>
              </a:ln>
              <a:solidFill>
                <a:srgbClr val="BCE292"/>
              </a:solidFill>
            </a:endParaRPr>
          </a:p>
        </p:txBody>
      </p:sp>
      <p:sp>
        <p:nvSpPr>
          <p:cNvPr id="12" name="TextBox 11">
            <a:hlinkClick r:id="rId4" action="ppaction://hlinksldjump"/>
          </p:cNvPr>
          <p:cNvSpPr txBox="1"/>
          <p:nvPr/>
        </p:nvSpPr>
        <p:spPr>
          <a:xfrm>
            <a:off x="7193996" y="6241125"/>
            <a:ext cx="1636878" cy="369332"/>
          </a:xfrm>
          <a:prstGeom prst="rect">
            <a:avLst/>
          </a:prstGeom>
          <a:noFill/>
        </p:spPr>
        <p:txBody>
          <a:bodyPr wrap="square" rtlCol="0">
            <a:spAutoFit/>
          </a:bodyPr>
          <a:lstStyle/>
          <a:p>
            <a:r>
              <a:rPr lang="en-US" dirty="0" smtClean="0">
                <a:latin typeface="+mj-lt"/>
              </a:rPr>
              <a:t>End answer</a:t>
            </a:r>
            <a:endParaRPr lang="ru-RU" dirty="0">
              <a:latin typeface="+mj-lt"/>
            </a:endParaRPr>
          </a:p>
        </p:txBody>
      </p:sp>
      <p:sp>
        <p:nvSpPr>
          <p:cNvPr id="13" name="Прямоугольник 12"/>
          <p:cNvSpPr/>
          <p:nvPr/>
        </p:nvSpPr>
        <p:spPr>
          <a:xfrm>
            <a:off x="4572000" y="5572140"/>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C:\Documents and Settings\Irina\Рабочий стол\1 Юнева\1\Page_00006.jpg"/>
          <p:cNvPicPr/>
          <p:nvPr/>
        </p:nvPicPr>
        <p:blipFill>
          <a:blip r:embed="rId5" cstate="print"/>
          <a:srcRect l="11372" t="80955" r="52941" b="16675"/>
          <a:stretch>
            <a:fillRect/>
          </a:stretch>
        </p:blipFill>
        <p:spPr bwMode="auto">
          <a:xfrm>
            <a:off x="357158" y="1928802"/>
            <a:ext cx="3857652" cy="500066"/>
          </a:xfrm>
          <a:prstGeom prst="rect">
            <a:avLst/>
          </a:prstGeom>
          <a:noFill/>
          <a:ln w="9525">
            <a:noFill/>
            <a:miter lim="800000"/>
            <a:headEnd/>
            <a:tailEnd/>
          </a:ln>
        </p:spPr>
      </p:pic>
      <p:pic>
        <p:nvPicPr>
          <p:cNvPr id="15" name="Рисунок 14" descr="C:\Documents and Settings\Irina\Рабочий стол\1 Юнева\1\Page_00006.jpg"/>
          <p:cNvPicPr/>
          <p:nvPr/>
        </p:nvPicPr>
        <p:blipFill>
          <a:blip r:embed="rId5" cstate="print"/>
          <a:srcRect l="14015" t="39644" r="10002" b="25528"/>
          <a:stretch>
            <a:fillRect/>
          </a:stretch>
        </p:blipFill>
        <p:spPr bwMode="auto">
          <a:xfrm>
            <a:off x="4286248" y="1928802"/>
            <a:ext cx="4661713" cy="3286148"/>
          </a:xfrm>
          <a:prstGeom prst="rect">
            <a:avLst/>
          </a:prstGeom>
          <a:noFill/>
          <a:ln w="9525">
            <a:noFill/>
            <a:miter lim="800000"/>
            <a:headEnd/>
            <a:tailEnd/>
          </a:ln>
        </p:spPr>
      </p:pic>
    </p:spTree>
    <p:extLst>
      <p:ext uri="{BB962C8B-B14F-4D97-AF65-F5344CB8AC3E}">
        <p14:creationId xmlns:p14="http://schemas.microsoft.com/office/powerpoint/2010/main" xmlns="" val="4118808702"/>
      </p:ext>
    </p:extLst>
  </p:cSld>
  <p:clrMapOvr>
    <a:masterClrMapping/>
  </p:clrMapOvr>
  <mc:AlternateContent xmlns:mc="http://schemas.openxmlformats.org/markup-compatibility/2006">
    <mc:Choice xmlns:p14="http://schemas.microsoft.com/office/powerpoint/2010/main" xmlns="" Requires="p14">
      <p:transition spd="slow" p14:dur="2000" advClick="0" advTm="20000"/>
    </mc:Choice>
    <mc:Fallback>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20000"/>
                                        <p:tgtEl>
                                          <p:spTgt spid="13"/>
                                        </p:tgtEl>
                                      </p:cBhvr>
                                    </p:animEffect>
                                    <p:set>
                                      <p:cBhvr>
                                        <p:cTn id="7" dur="1" fill="hold">
                                          <p:stCondLst>
                                            <p:cond delay="1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6368" y="886654"/>
            <a:ext cx="8291264" cy="5433467"/>
          </a:xfrm>
        </p:spPr>
        <p:txBody>
          <a:bodyPr>
            <a:normAutofit/>
          </a:bodyPr>
          <a:lstStyle/>
          <a:p>
            <a:pPr marL="0" indent="0">
              <a:lnSpc>
                <a:spcPts val="2040"/>
              </a:lnSpc>
              <a:spcAft>
                <a:spcPts val="1125"/>
              </a:spcAft>
              <a:buNone/>
              <a:tabLst>
                <a:tab pos="901700" algn="l"/>
              </a:tabLst>
            </a:pPr>
            <a:endParaRPr lang="en-US" sz="2400" b="1" dirty="0" smtClean="0">
              <a:latin typeface="Times New Roman"/>
              <a:ea typeface="Times New Roman"/>
              <a:cs typeface="Times New Roman"/>
            </a:endParaRPr>
          </a:p>
          <a:p>
            <a:pPr marL="0" indent="0">
              <a:lnSpc>
                <a:spcPts val="2040"/>
              </a:lnSpc>
              <a:spcAft>
                <a:spcPts val="1125"/>
              </a:spcAft>
              <a:buNone/>
              <a:tabLst>
                <a:tab pos="901700" algn="l"/>
              </a:tabLst>
            </a:pPr>
            <a:r>
              <a:rPr lang="en-US" sz="1800" b="1" dirty="0" smtClean="0">
                <a:latin typeface="Times New Roman"/>
                <a:ea typeface="Times New Roman"/>
                <a:cs typeface="Times New Roman"/>
              </a:rPr>
              <a:t>               </a:t>
            </a:r>
            <a:r>
              <a:rPr lang="ru-RU" sz="1800" b="1" dirty="0" err="1" smtClean="0">
                <a:latin typeface="Times New Roman"/>
                <a:ea typeface="Times New Roman"/>
                <a:cs typeface="Times New Roman"/>
              </a:rPr>
              <a:t>Task</a:t>
            </a:r>
            <a:r>
              <a:rPr lang="ru-RU" sz="1800" b="1" dirty="0" smtClean="0">
                <a:latin typeface="Times New Roman"/>
                <a:ea typeface="Times New Roman"/>
                <a:cs typeface="Times New Roman"/>
              </a:rPr>
              <a:t> </a:t>
            </a:r>
            <a:r>
              <a:rPr lang="ru-RU" sz="1800" b="1" dirty="0">
                <a:latin typeface="Times New Roman"/>
                <a:ea typeface="Times New Roman"/>
                <a:cs typeface="Times New Roman"/>
              </a:rPr>
              <a:t>2. </a:t>
            </a:r>
            <a:r>
              <a:rPr lang="ru-RU" sz="1800" b="1" dirty="0" smtClean="0">
                <a:latin typeface="Times New Roman"/>
                <a:ea typeface="Times New Roman"/>
                <a:cs typeface="Times New Roman"/>
              </a:rPr>
              <a:t> </a:t>
            </a:r>
            <a:r>
              <a:rPr lang="en-US" sz="1800" b="1" dirty="0">
                <a:latin typeface="Times New Roman"/>
                <a:ea typeface="Times New Roman"/>
                <a:cs typeface="Times New Roman"/>
              </a:rPr>
              <a:t>A</a:t>
            </a:r>
            <a:r>
              <a:rPr lang="en-US" sz="1800" b="1" dirty="0" smtClean="0">
                <a:latin typeface="Times New Roman"/>
                <a:ea typeface="Times New Roman"/>
                <a:cs typeface="Times New Roman"/>
              </a:rPr>
              <a:t>sk </a:t>
            </a:r>
            <a:r>
              <a:rPr lang="en-US" sz="1800" b="1" dirty="0">
                <a:latin typeface="Times New Roman"/>
                <a:ea typeface="Times New Roman"/>
                <a:cs typeface="Times New Roman"/>
              </a:rPr>
              <a:t>five direct questions to find out the following:</a:t>
            </a:r>
            <a:endParaRPr lang="ru-RU" sz="1800" b="1" dirty="0">
              <a:ea typeface="Calibri"/>
              <a:cs typeface="Times New Roman"/>
            </a:endParaRPr>
          </a:p>
          <a:p>
            <a:pPr marL="0" lvl="0" indent="0">
              <a:lnSpc>
                <a:spcPts val="1500"/>
              </a:lnSpc>
              <a:spcAft>
                <a:spcPts val="1000"/>
              </a:spcAft>
              <a:buNone/>
              <a:tabLst>
                <a:tab pos="901700" algn="l"/>
              </a:tabLst>
            </a:pPr>
            <a:endParaRPr lang="ru-RU" sz="1800" dirty="0" smtClean="0">
              <a:latin typeface="Times New Roman"/>
              <a:ea typeface="Times New Roman"/>
              <a:cs typeface="Times New Roman"/>
            </a:endParaRPr>
          </a:p>
          <a:p>
            <a:pPr marL="0" lvl="0" indent="0">
              <a:lnSpc>
                <a:spcPts val="1500"/>
              </a:lnSpc>
              <a:spcAft>
                <a:spcPts val="1000"/>
              </a:spcAft>
              <a:buNone/>
              <a:tabLst>
                <a:tab pos="901700" algn="l"/>
                <a:tab pos="2332038" algn="l"/>
              </a:tabLst>
            </a:pPr>
            <a:endParaRPr lang="ru-RU" sz="2400" dirty="0">
              <a:latin typeface="Times New Roman"/>
              <a:ea typeface="Times New Roman"/>
              <a:cs typeface="Times New Roman"/>
            </a:endParaRPr>
          </a:p>
          <a:p>
            <a:pPr marL="0" indent="0">
              <a:lnSpc>
                <a:spcPts val="2040"/>
              </a:lnSpc>
              <a:spcAft>
                <a:spcPts val="1125"/>
              </a:spcAft>
              <a:buNone/>
              <a:tabLst>
                <a:tab pos="901700" algn="l"/>
              </a:tabLst>
            </a:pPr>
            <a:endParaRPr lang="ru-RU"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ru-RU" sz="2000" b="1" dirty="0">
              <a:latin typeface="Times New Roman"/>
              <a:ea typeface="Times New Roman"/>
              <a:cs typeface="Times New Roman"/>
            </a:endParaRPr>
          </a:p>
          <a:p>
            <a:pPr marL="0" indent="0">
              <a:lnSpc>
                <a:spcPts val="2040"/>
              </a:lnSpc>
              <a:spcAft>
                <a:spcPts val="1125"/>
              </a:spcAft>
              <a:buNone/>
              <a:tabLst>
                <a:tab pos="901700" algn="l"/>
              </a:tabLst>
            </a:pPr>
            <a:r>
              <a:rPr lang="en-US" sz="2000" b="1" dirty="0" smtClean="0">
                <a:latin typeface="Times New Roman"/>
                <a:ea typeface="Times New Roman"/>
                <a:cs typeface="Times New Roman"/>
              </a:rPr>
              <a:t>You </a:t>
            </a:r>
            <a:r>
              <a:rPr lang="en-US" sz="2000" b="1" dirty="0">
                <a:latin typeface="Times New Roman"/>
                <a:ea typeface="Times New Roman"/>
                <a:cs typeface="Times New Roman"/>
              </a:rPr>
              <a:t>have 20 </a:t>
            </a:r>
            <a:r>
              <a:rPr lang="en-US" sz="2000" b="1" dirty="0" smtClean="0">
                <a:latin typeface="Times New Roman"/>
                <a:ea typeface="Times New Roman"/>
                <a:cs typeface="Times New Roman"/>
              </a:rPr>
              <a:t>second</a:t>
            </a:r>
            <a:r>
              <a:rPr lang="en-US" sz="2000" b="1" dirty="0">
                <a:latin typeface="Times New Roman"/>
                <a:ea typeface="Times New Roman"/>
                <a:cs typeface="Times New Roman"/>
              </a:rPr>
              <a:t>s</a:t>
            </a:r>
            <a:r>
              <a:rPr lang="en-US" sz="2000" b="1" dirty="0" smtClean="0">
                <a:latin typeface="Times New Roman"/>
                <a:ea typeface="Times New Roman"/>
                <a:cs typeface="Times New Roman"/>
              </a:rPr>
              <a:t>.</a:t>
            </a:r>
            <a:endParaRPr lang="ru-RU" sz="2000" dirty="0">
              <a:ea typeface="Calibri"/>
              <a:cs typeface="Times New Roman"/>
            </a:endParaRPr>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21" y="1299730"/>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736232" y="1301873"/>
            <a:ext cx="360040"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2</a:t>
            </a:r>
            <a:endParaRPr lang="ru-RU" b="1" dirty="0">
              <a:latin typeface="Times New Roman" pitchFamily="18" charset="0"/>
              <a:cs typeface="Times New Roman" pitchFamily="18" charset="0"/>
            </a:endParaRPr>
          </a:p>
        </p:txBody>
      </p:sp>
      <p:sp>
        <p:nvSpPr>
          <p:cNvPr id="9" name="TextBox 8"/>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#2. PREPARATION – 01:30 min. ANSWER – 0</a:t>
            </a:r>
            <a:r>
              <a:rPr lang="ru-RU" b="1" dirty="0" smtClean="0">
                <a:solidFill>
                  <a:srgbClr val="00B050"/>
                </a:solidFill>
              </a:rPr>
              <a:t>1</a:t>
            </a:r>
            <a:r>
              <a:rPr lang="en-US" b="1" dirty="0" smtClean="0">
                <a:solidFill>
                  <a:srgbClr val="00B050"/>
                </a:solidFill>
              </a:rPr>
              <a:t>:</a:t>
            </a:r>
            <a:r>
              <a:rPr lang="ru-RU" b="1" dirty="0" smtClean="0">
                <a:solidFill>
                  <a:srgbClr val="00B050"/>
                </a:solidFill>
              </a:rPr>
              <a:t>4</a:t>
            </a:r>
            <a:r>
              <a:rPr lang="en-US" b="1" dirty="0" smtClean="0">
                <a:solidFill>
                  <a:srgbClr val="00B050"/>
                </a:solidFill>
              </a:rPr>
              <a:t>0 min.                                          ANSWER </a:t>
            </a:r>
            <a:r>
              <a:rPr lang="en-US" dirty="0" smtClean="0">
                <a:solidFill>
                  <a:srgbClr val="00B050"/>
                </a:solidFill>
              </a:rPr>
              <a:t>  </a:t>
            </a:r>
            <a:endParaRPr lang="ru-RU" dirty="0">
              <a:solidFill>
                <a:srgbClr val="00B050"/>
              </a:solidFill>
            </a:endParaRPr>
          </a:p>
        </p:txBody>
      </p:sp>
      <p:sp>
        <p:nvSpPr>
          <p:cNvPr id="10" name="Блок-схема: процесс 9"/>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роцесс 10">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ysClr val="windowText" lastClr="000000"/>
                </a:solidFill>
              </a:ln>
              <a:solidFill>
                <a:srgbClr val="BCE292"/>
              </a:solidFill>
            </a:endParaRPr>
          </a:p>
        </p:txBody>
      </p:sp>
      <p:sp>
        <p:nvSpPr>
          <p:cNvPr id="12" name="TextBox 11">
            <a:hlinkClick r:id="rId4" action="ppaction://hlinksldjump"/>
          </p:cNvPr>
          <p:cNvSpPr txBox="1"/>
          <p:nvPr/>
        </p:nvSpPr>
        <p:spPr>
          <a:xfrm>
            <a:off x="7193996" y="6241125"/>
            <a:ext cx="1636878" cy="369332"/>
          </a:xfrm>
          <a:prstGeom prst="rect">
            <a:avLst/>
          </a:prstGeom>
          <a:noFill/>
        </p:spPr>
        <p:txBody>
          <a:bodyPr wrap="square" rtlCol="0">
            <a:spAutoFit/>
          </a:bodyPr>
          <a:lstStyle/>
          <a:p>
            <a:r>
              <a:rPr lang="en-US" dirty="0" smtClean="0">
                <a:latin typeface="+mj-lt"/>
              </a:rPr>
              <a:t>End answer</a:t>
            </a:r>
            <a:endParaRPr lang="ru-RU" dirty="0">
              <a:latin typeface="+mj-lt"/>
            </a:endParaRPr>
          </a:p>
        </p:txBody>
      </p:sp>
      <p:sp>
        <p:nvSpPr>
          <p:cNvPr id="13" name="Прямоугольник 12"/>
          <p:cNvSpPr/>
          <p:nvPr/>
        </p:nvSpPr>
        <p:spPr>
          <a:xfrm>
            <a:off x="4572000" y="5572140"/>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5" name="Рисунок 14" descr="C:\Documents and Settings\Irina\Рабочий стол\1 Юнева\1\Page_00006.jpg"/>
          <p:cNvPicPr/>
          <p:nvPr/>
        </p:nvPicPr>
        <p:blipFill>
          <a:blip r:embed="rId5" cstate="print"/>
          <a:srcRect l="11372" t="83325" r="52941" b="15320"/>
          <a:stretch>
            <a:fillRect/>
          </a:stretch>
        </p:blipFill>
        <p:spPr bwMode="auto">
          <a:xfrm>
            <a:off x="285720" y="1857364"/>
            <a:ext cx="3857652" cy="285752"/>
          </a:xfrm>
          <a:prstGeom prst="rect">
            <a:avLst/>
          </a:prstGeom>
          <a:noFill/>
          <a:ln w="9525">
            <a:noFill/>
            <a:miter lim="800000"/>
            <a:headEnd/>
            <a:tailEnd/>
          </a:ln>
        </p:spPr>
      </p:pic>
      <p:pic>
        <p:nvPicPr>
          <p:cNvPr id="17" name="Рисунок 16" descr="C:\Documents and Settings\Irina\Рабочий стол\1 Юнева\1\Page_00006.jpg"/>
          <p:cNvPicPr/>
          <p:nvPr/>
        </p:nvPicPr>
        <p:blipFill>
          <a:blip r:embed="rId5" cstate="print"/>
          <a:srcRect l="14015" t="39644" r="10002" b="25528"/>
          <a:stretch>
            <a:fillRect/>
          </a:stretch>
        </p:blipFill>
        <p:spPr bwMode="auto">
          <a:xfrm>
            <a:off x="4071934" y="1857364"/>
            <a:ext cx="4661713" cy="3286148"/>
          </a:xfrm>
          <a:prstGeom prst="rect">
            <a:avLst/>
          </a:prstGeom>
          <a:noFill/>
          <a:ln w="9525">
            <a:noFill/>
            <a:miter lim="800000"/>
            <a:headEnd/>
            <a:tailEnd/>
          </a:ln>
        </p:spPr>
      </p:pic>
    </p:spTree>
    <p:extLst>
      <p:ext uri="{BB962C8B-B14F-4D97-AF65-F5344CB8AC3E}">
        <p14:creationId xmlns:p14="http://schemas.microsoft.com/office/powerpoint/2010/main" xmlns="" val="2305663621"/>
      </p:ext>
    </p:extLst>
  </p:cSld>
  <p:clrMapOvr>
    <a:masterClrMapping/>
  </p:clrMapOvr>
  <mc:AlternateContent xmlns:mc="http://schemas.openxmlformats.org/markup-compatibility/2006">
    <mc:Choice xmlns:p14="http://schemas.microsoft.com/office/powerpoint/2010/main" xmlns="" Requires="p14">
      <p:transition spd="slow" p14:dur="2000" advClick="0" advTm="20000"/>
    </mc:Choice>
    <mc:Fallback>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20000"/>
                                        <p:tgtEl>
                                          <p:spTgt spid="13"/>
                                        </p:tgtEl>
                                      </p:cBhvr>
                                    </p:animEffect>
                                    <p:set>
                                      <p:cBhvr>
                                        <p:cTn id="7" dur="1" fill="hold">
                                          <p:stCondLst>
                                            <p:cond delay="1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6368" y="886654"/>
            <a:ext cx="8291264" cy="5433467"/>
          </a:xfrm>
        </p:spPr>
        <p:txBody>
          <a:bodyPr>
            <a:normAutofit/>
          </a:bodyPr>
          <a:lstStyle/>
          <a:p>
            <a:pPr marL="0" indent="0">
              <a:lnSpc>
                <a:spcPts val="2040"/>
              </a:lnSpc>
              <a:spcAft>
                <a:spcPts val="1125"/>
              </a:spcAft>
              <a:buNone/>
              <a:tabLst>
                <a:tab pos="901700" algn="l"/>
              </a:tabLst>
            </a:pPr>
            <a:endParaRPr lang="en-US" sz="2400" b="1" dirty="0" smtClean="0">
              <a:latin typeface="Times New Roman"/>
              <a:ea typeface="Times New Roman"/>
              <a:cs typeface="Times New Roman"/>
            </a:endParaRPr>
          </a:p>
          <a:p>
            <a:pPr marL="0" indent="0">
              <a:lnSpc>
                <a:spcPts val="2040"/>
              </a:lnSpc>
              <a:spcAft>
                <a:spcPts val="1125"/>
              </a:spcAft>
              <a:buNone/>
              <a:tabLst>
                <a:tab pos="901700" algn="l"/>
              </a:tabLst>
            </a:pPr>
            <a:r>
              <a:rPr lang="en-US" sz="1800" b="1" dirty="0" smtClean="0">
                <a:latin typeface="Times New Roman"/>
                <a:ea typeface="Times New Roman"/>
                <a:cs typeface="Times New Roman"/>
              </a:rPr>
              <a:t>               </a:t>
            </a:r>
            <a:r>
              <a:rPr lang="ru-RU" sz="1800" b="1" dirty="0" err="1" smtClean="0">
                <a:latin typeface="Times New Roman"/>
                <a:ea typeface="Times New Roman"/>
                <a:cs typeface="Times New Roman"/>
              </a:rPr>
              <a:t>Task</a:t>
            </a:r>
            <a:r>
              <a:rPr lang="ru-RU" sz="1800" b="1" dirty="0" smtClean="0">
                <a:latin typeface="Times New Roman"/>
                <a:ea typeface="Times New Roman"/>
                <a:cs typeface="Times New Roman"/>
              </a:rPr>
              <a:t> </a:t>
            </a:r>
            <a:r>
              <a:rPr lang="ru-RU" sz="1800" b="1" dirty="0">
                <a:latin typeface="Times New Roman"/>
                <a:ea typeface="Times New Roman"/>
                <a:cs typeface="Times New Roman"/>
              </a:rPr>
              <a:t>2. </a:t>
            </a:r>
            <a:r>
              <a:rPr lang="ru-RU" sz="1800" b="1" dirty="0" smtClean="0">
                <a:latin typeface="Times New Roman"/>
                <a:ea typeface="Times New Roman"/>
                <a:cs typeface="Times New Roman"/>
              </a:rPr>
              <a:t> </a:t>
            </a:r>
            <a:r>
              <a:rPr lang="en-US" sz="1800" b="1" dirty="0">
                <a:latin typeface="Times New Roman"/>
                <a:ea typeface="Times New Roman"/>
                <a:cs typeface="Times New Roman"/>
              </a:rPr>
              <a:t>A</a:t>
            </a:r>
            <a:r>
              <a:rPr lang="en-US" sz="1800" b="1" dirty="0" smtClean="0">
                <a:latin typeface="Times New Roman"/>
                <a:ea typeface="Times New Roman"/>
                <a:cs typeface="Times New Roman"/>
              </a:rPr>
              <a:t>sk </a:t>
            </a:r>
            <a:r>
              <a:rPr lang="en-US" sz="1800" b="1" dirty="0">
                <a:latin typeface="Times New Roman"/>
                <a:ea typeface="Times New Roman"/>
                <a:cs typeface="Times New Roman"/>
              </a:rPr>
              <a:t>five direct questions to find out the following:</a:t>
            </a:r>
            <a:endParaRPr lang="ru-RU" sz="1800" b="1" dirty="0">
              <a:ea typeface="Calibri"/>
              <a:cs typeface="Times New Roman"/>
            </a:endParaRPr>
          </a:p>
          <a:p>
            <a:pPr marL="0" lvl="0" indent="0">
              <a:lnSpc>
                <a:spcPts val="1500"/>
              </a:lnSpc>
              <a:spcAft>
                <a:spcPts val="1000"/>
              </a:spcAft>
              <a:buNone/>
              <a:tabLst>
                <a:tab pos="901700" algn="l"/>
              </a:tabLst>
            </a:pPr>
            <a:endParaRPr lang="ru-RU" sz="1800" dirty="0" smtClean="0">
              <a:latin typeface="Times New Roman"/>
              <a:ea typeface="Times New Roman"/>
              <a:cs typeface="Times New Roman"/>
            </a:endParaRPr>
          </a:p>
          <a:p>
            <a:pPr marL="0" indent="0">
              <a:lnSpc>
                <a:spcPts val="2040"/>
              </a:lnSpc>
              <a:spcAft>
                <a:spcPts val="1125"/>
              </a:spcAft>
              <a:buNone/>
              <a:tabLst>
                <a:tab pos="901700" algn="l"/>
              </a:tabLst>
            </a:pPr>
            <a:endParaRPr lang="ru-RU"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ru-RU" sz="2000" b="1" dirty="0">
              <a:latin typeface="Times New Roman"/>
              <a:ea typeface="Times New Roman"/>
              <a:cs typeface="Times New Roman"/>
            </a:endParaRPr>
          </a:p>
          <a:p>
            <a:pPr marL="0" indent="0">
              <a:lnSpc>
                <a:spcPts val="2040"/>
              </a:lnSpc>
              <a:spcAft>
                <a:spcPts val="1125"/>
              </a:spcAft>
              <a:buNone/>
              <a:tabLst>
                <a:tab pos="901700" algn="l"/>
              </a:tabLst>
            </a:pPr>
            <a:endParaRPr lang="en-US" sz="2000" b="1" dirty="0" smtClean="0">
              <a:latin typeface="Times New Roman"/>
              <a:ea typeface="Times New Roman"/>
              <a:cs typeface="Times New Roman"/>
            </a:endParaRPr>
          </a:p>
          <a:p>
            <a:pPr marL="0" indent="0">
              <a:lnSpc>
                <a:spcPts val="2040"/>
              </a:lnSpc>
              <a:spcAft>
                <a:spcPts val="1125"/>
              </a:spcAft>
              <a:buNone/>
              <a:tabLst>
                <a:tab pos="901700" algn="l"/>
              </a:tabLst>
            </a:pPr>
            <a:endParaRPr lang="en-US" sz="2000" b="1" dirty="0" smtClean="0">
              <a:latin typeface="Times New Roman"/>
              <a:ea typeface="Times New Roman"/>
              <a:cs typeface="Times New Roman"/>
            </a:endParaRPr>
          </a:p>
          <a:p>
            <a:pPr marL="0" indent="0">
              <a:lnSpc>
                <a:spcPts val="2040"/>
              </a:lnSpc>
              <a:spcAft>
                <a:spcPts val="1125"/>
              </a:spcAft>
              <a:buNone/>
              <a:tabLst>
                <a:tab pos="901700" algn="l"/>
              </a:tabLst>
            </a:pPr>
            <a:r>
              <a:rPr lang="en-US" sz="2000" b="1" dirty="0" smtClean="0">
                <a:latin typeface="Times New Roman"/>
                <a:ea typeface="Times New Roman"/>
                <a:cs typeface="Times New Roman"/>
              </a:rPr>
              <a:t>You </a:t>
            </a:r>
            <a:r>
              <a:rPr lang="en-US" sz="2000" b="1" dirty="0">
                <a:latin typeface="Times New Roman"/>
                <a:ea typeface="Times New Roman"/>
                <a:cs typeface="Times New Roman"/>
              </a:rPr>
              <a:t>have 20 </a:t>
            </a:r>
            <a:r>
              <a:rPr lang="en-US" sz="2000" b="1" dirty="0" smtClean="0">
                <a:latin typeface="Times New Roman"/>
                <a:ea typeface="Times New Roman"/>
                <a:cs typeface="Times New Roman"/>
              </a:rPr>
              <a:t>second</a:t>
            </a:r>
            <a:r>
              <a:rPr lang="en-US" sz="2000" b="1" dirty="0">
                <a:latin typeface="Times New Roman"/>
                <a:ea typeface="Times New Roman"/>
                <a:cs typeface="Times New Roman"/>
              </a:rPr>
              <a:t>s</a:t>
            </a:r>
            <a:r>
              <a:rPr lang="en-US" sz="2000" b="1" dirty="0" smtClean="0">
                <a:latin typeface="Times New Roman"/>
                <a:ea typeface="Times New Roman"/>
                <a:cs typeface="Times New Roman"/>
              </a:rPr>
              <a:t>.</a:t>
            </a:r>
            <a:endParaRPr lang="ru-RU" sz="2000" dirty="0">
              <a:ea typeface="Calibri"/>
              <a:cs typeface="Times New Roman"/>
            </a:endParaRPr>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21" y="1299730"/>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736232" y="1301873"/>
            <a:ext cx="360040"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2</a:t>
            </a:r>
            <a:endParaRPr lang="ru-RU" b="1" dirty="0">
              <a:latin typeface="Times New Roman" pitchFamily="18" charset="0"/>
              <a:cs typeface="Times New Roman" pitchFamily="18" charset="0"/>
            </a:endParaRPr>
          </a:p>
        </p:txBody>
      </p:sp>
      <p:sp>
        <p:nvSpPr>
          <p:cNvPr id="9" name="TextBox 8"/>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#2. PREPARATION – 01:30 min. ANSWER – 0</a:t>
            </a:r>
            <a:r>
              <a:rPr lang="ru-RU" b="1" dirty="0" smtClean="0">
                <a:solidFill>
                  <a:srgbClr val="00B050"/>
                </a:solidFill>
              </a:rPr>
              <a:t>1</a:t>
            </a:r>
            <a:r>
              <a:rPr lang="en-US" b="1" dirty="0" smtClean="0">
                <a:solidFill>
                  <a:srgbClr val="00B050"/>
                </a:solidFill>
              </a:rPr>
              <a:t>:</a:t>
            </a:r>
            <a:r>
              <a:rPr lang="ru-RU" b="1" dirty="0" smtClean="0">
                <a:solidFill>
                  <a:srgbClr val="00B050"/>
                </a:solidFill>
              </a:rPr>
              <a:t>4</a:t>
            </a:r>
            <a:r>
              <a:rPr lang="en-US" b="1" dirty="0" smtClean="0">
                <a:solidFill>
                  <a:srgbClr val="00B050"/>
                </a:solidFill>
              </a:rPr>
              <a:t>0 min.                                          ANSWER </a:t>
            </a:r>
            <a:r>
              <a:rPr lang="en-US" dirty="0" smtClean="0">
                <a:solidFill>
                  <a:srgbClr val="00B050"/>
                </a:solidFill>
              </a:rPr>
              <a:t>  </a:t>
            </a:r>
            <a:endParaRPr lang="ru-RU" dirty="0">
              <a:solidFill>
                <a:srgbClr val="00B050"/>
              </a:solidFill>
            </a:endParaRPr>
          </a:p>
        </p:txBody>
      </p:sp>
      <p:sp>
        <p:nvSpPr>
          <p:cNvPr id="10" name="Блок-схема: процесс 9"/>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роцесс 10">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ysClr val="windowText" lastClr="000000"/>
                </a:solidFill>
              </a:ln>
              <a:solidFill>
                <a:srgbClr val="BCE292"/>
              </a:solidFill>
            </a:endParaRPr>
          </a:p>
        </p:txBody>
      </p:sp>
      <p:sp>
        <p:nvSpPr>
          <p:cNvPr id="12" name="TextBox 11">
            <a:hlinkClick r:id="rId4" action="ppaction://hlinksldjump"/>
          </p:cNvPr>
          <p:cNvSpPr txBox="1"/>
          <p:nvPr/>
        </p:nvSpPr>
        <p:spPr>
          <a:xfrm>
            <a:off x="7193996" y="6241125"/>
            <a:ext cx="1636878" cy="369332"/>
          </a:xfrm>
          <a:prstGeom prst="rect">
            <a:avLst/>
          </a:prstGeom>
          <a:noFill/>
        </p:spPr>
        <p:txBody>
          <a:bodyPr wrap="square" rtlCol="0">
            <a:spAutoFit/>
          </a:bodyPr>
          <a:lstStyle/>
          <a:p>
            <a:r>
              <a:rPr lang="en-US" dirty="0" smtClean="0">
                <a:latin typeface="+mj-lt"/>
              </a:rPr>
              <a:t>End answer</a:t>
            </a:r>
            <a:endParaRPr lang="ru-RU" dirty="0">
              <a:latin typeface="+mj-lt"/>
            </a:endParaRPr>
          </a:p>
        </p:txBody>
      </p:sp>
      <p:sp>
        <p:nvSpPr>
          <p:cNvPr id="13" name="Прямоугольник 12"/>
          <p:cNvSpPr/>
          <p:nvPr/>
        </p:nvSpPr>
        <p:spPr>
          <a:xfrm>
            <a:off x="4572000" y="5715016"/>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C:\Documents and Settings\Irina\Рабочий стол\1 Юнева\1\Page_00006.jpg"/>
          <p:cNvPicPr/>
          <p:nvPr/>
        </p:nvPicPr>
        <p:blipFill>
          <a:blip r:embed="rId5" cstate="print"/>
          <a:srcRect l="11372" t="84341" r="52941" b="13627"/>
          <a:stretch>
            <a:fillRect/>
          </a:stretch>
        </p:blipFill>
        <p:spPr bwMode="auto">
          <a:xfrm>
            <a:off x="357158" y="1857364"/>
            <a:ext cx="3857652" cy="428628"/>
          </a:xfrm>
          <a:prstGeom prst="rect">
            <a:avLst/>
          </a:prstGeom>
          <a:noFill/>
          <a:ln w="9525">
            <a:noFill/>
            <a:miter lim="800000"/>
            <a:headEnd/>
            <a:tailEnd/>
          </a:ln>
        </p:spPr>
      </p:pic>
      <p:pic>
        <p:nvPicPr>
          <p:cNvPr id="15" name="Рисунок 14" descr="C:\Documents and Settings\Irina\Рабочий стол\1 Юнева\1\Page_00006.jpg"/>
          <p:cNvPicPr/>
          <p:nvPr/>
        </p:nvPicPr>
        <p:blipFill>
          <a:blip r:embed="rId5" cstate="print"/>
          <a:srcRect l="14015" t="39644" r="10002" b="25528"/>
          <a:stretch>
            <a:fillRect/>
          </a:stretch>
        </p:blipFill>
        <p:spPr bwMode="auto">
          <a:xfrm>
            <a:off x="4214810" y="2000240"/>
            <a:ext cx="4661713" cy="3286148"/>
          </a:xfrm>
          <a:prstGeom prst="rect">
            <a:avLst/>
          </a:prstGeom>
          <a:noFill/>
          <a:ln w="9525">
            <a:noFill/>
            <a:miter lim="800000"/>
            <a:headEnd/>
            <a:tailEnd/>
          </a:ln>
        </p:spPr>
      </p:pic>
    </p:spTree>
    <p:extLst>
      <p:ext uri="{BB962C8B-B14F-4D97-AF65-F5344CB8AC3E}">
        <p14:creationId xmlns:p14="http://schemas.microsoft.com/office/powerpoint/2010/main" xmlns="" val="2915862591"/>
      </p:ext>
    </p:extLst>
  </p:cSld>
  <p:clrMapOvr>
    <a:masterClrMapping/>
  </p:clrMapOvr>
  <mc:AlternateContent xmlns:mc="http://schemas.openxmlformats.org/markup-compatibility/2006">
    <mc:Choice xmlns:p14="http://schemas.microsoft.com/office/powerpoint/2010/main" xmlns="" Requires="p14">
      <p:transition spd="slow" p14:dur="2000" advClick="0" advTm="20000"/>
    </mc:Choice>
    <mc:Fallback>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20000"/>
                                        <p:tgtEl>
                                          <p:spTgt spid="13"/>
                                        </p:tgtEl>
                                      </p:cBhvr>
                                    </p:animEffect>
                                    <p:set>
                                      <p:cBhvr>
                                        <p:cTn id="7" dur="1" fill="hold">
                                          <p:stCondLst>
                                            <p:cond delay="1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6368" y="886654"/>
            <a:ext cx="8291264" cy="5433467"/>
          </a:xfrm>
        </p:spPr>
        <p:txBody>
          <a:bodyPr>
            <a:normAutofit/>
          </a:bodyPr>
          <a:lstStyle/>
          <a:p>
            <a:pPr marL="0" indent="0">
              <a:lnSpc>
                <a:spcPts val="2040"/>
              </a:lnSpc>
              <a:spcAft>
                <a:spcPts val="1125"/>
              </a:spcAft>
              <a:buNone/>
              <a:tabLst>
                <a:tab pos="901700" algn="l"/>
              </a:tabLst>
            </a:pPr>
            <a:endParaRPr lang="en-US" sz="2400" b="1" dirty="0" smtClean="0">
              <a:latin typeface="Times New Roman"/>
              <a:ea typeface="Times New Roman"/>
              <a:cs typeface="Times New Roman"/>
            </a:endParaRPr>
          </a:p>
          <a:p>
            <a:pPr marL="0" indent="0">
              <a:lnSpc>
                <a:spcPts val="2040"/>
              </a:lnSpc>
              <a:spcAft>
                <a:spcPts val="1125"/>
              </a:spcAft>
              <a:buNone/>
              <a:tabLst>
                <a:tab pos="901700" algn="l"/>
              </a:tabLst>
            </a:pPr>
            <a:r>
              <a:rPr lang="en-US" sz="1800" b="1" dirty="0" smtClean="0">
                <a:latin typeface="Times New Roman"/>
                <a:ea typeface="Times New Roman"/>
                <a:cs typeface="Times New Roman"/>
              </a:rPr>
              <a:t>               </a:t>
            </a:r>
            <a:r>
              <a:rPr lang="ru-RU" sz="1800" b="1" dirty="0" err="1" smtClean="0">
                <a:latin typeface="Times New Roman"/>
                <a:ea typeface="Times New Roman"/>
                <a:cs typeface="Times New Roman"/>
              </a:rPr>
              <a:t>Task</a:t>
            </a:r>
            <a:r>
              <a:rPr lang="ru-RU" sz="1800" b="1" dirty="0" smtClean="0">
                <a:latin typeface="Times New Roman"/>
                <a:ea typeface="Times New Roman"/>
                <a:cs typeface="Times New Roman"/>
              </a:rPr>
              <a:t> </a:t>
            </a:r>
            <a:r>
              <a:rPr lang="ru-RU" sz="1800" b="1" dirty="0">
                <a:latin typeface="Times New Roman"/>
                <a:ea typeface="Times New Roman"/>
                <a:cs typeface="Times New Roman"/>
              </a:rPr>
              <a:t>2. </a:t>
            </a:r>
            <a:r>
              <a:rPr lang="ru-RU" sz="1800" b="1" dirty="0" smtClean="0">
                <a:latin typeface="Times New Roman"/>
                <a:ea typeface="Times New Roman"/>
                <a:cs typeface="Times New Roman"/>
              </a:rPr>
              <a:t> </a:t>
            </a:r>
            <a:r>
              <a:rPr lang="en-US" sz="1800" b="1" dirty="0">
                <a:latin typeface="Times New Roman"/>
                <a:ea typeface="Times New Roman"/>
                <a:cs typeface="Times New Roman"/>
              </a:rPr>
              <a:t>A</a:t>
            </a:r>
            <a:r>
              <a:rPr lang="en-US" sz="1800" b="1" dirty="0" smtClean="0">
                <a:latin typeface="Times New Roman"/>
                <a:ea typeface="Times New Roman"/>
                <a:cs typeface="Times New Roman"/>
              </a:rPr>
              <a:t>sk </a:t>
            </a:r>
            <a:r>
              <a:rPr lang="en-US" sz="1800" b="1" dirty="0">
                <a:latin typeface="Times New Roman"/>
                <a:ea typeface="Times New Roman"/>
                <a:cs typeface="Times New Roman"/>
              </a:rPr>
              <a:t>five direct questions to find out the following:</a:t>
            </a:r>
            <a:endParaRPr lang="ru-RU" sz="1800" b="1" dirty="0">
              <a:ea typeface="Calibri"/>
              <a:cs typeface="Times New Roman"/>
            </a:endParaRPr>
          </a:p>
          <a:p>
            <a:pPr marL="0" lvl="0" indent="0">
              <a:lnSpc>
                <a:spcPts val="1500"/>
              </a:lnSpc>
              <a:spcAft>
                <a:spcPts val="1000"/>
              </a:spcAft>
              <a:buNone/>
              <a:tabLst>
                <a:tab pos="901700" algn="l"/>
              </a:tabLst>
            </a:pPr>
            <a:endParaRPr lang="ru-RU" sz="1800" dirty="0" smtClean="0">
              <a:latin typeface="Times New Roman"/>
              <a:ea typeface="Times New Roman"/>
              <a:cs typeface="Times New Roman"/>
            </a:endParaRPr>
          </a:p>
          <a:p>
            <a:pPr marL="0" lvl="0" indent="0">
              <a:lnSpc>
                <a:spcPts val="1500"/>
              </a:lnSpc>
              <a:spcAft>
                <a:spcPts val="1000"/>
              </a:spcAft>
              <a:buNone/>
              <a:tabLst>
                <a:tab pos="901700" algn="l"/>
                <a:tab pos="2332038" algn="l"/>
              </a:tabLst>
            </a:pPr>
            <a:endParaRPr lang="ru-RU" sz="2400" dirty="0">
              <a:latin typeface="Times New Roman"/>
              <a:ea typeface="Times New Roman"/>
              <a:cs typeface="Times New Roman"/>
            </a:endParaRPr>
          </a:p>
          <a:p>
            <a:pPr marL="0" indent="0">
              <a:lnSpc>
                <a:spcPts val="2040"/>
              </a:lnSpc>
              <a:spcAft>
                <a:spcPts val="1125"/>
              </a:spcAft>
              <a:buNone/>
              <a:tabLst>
                <a:tab pos="901700" algn="l"/>
              </a:tabLst>
            </a:pPr>
            <a:endParaRPr lang="ru-RU"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ru-RU" sz="2000" b="1" dirty="0">
              <a:latin typeface="Times New Roman"/>
              <a:ea typeface="Times New Roman"/>
              <a:cs typeface="Times New Roman"/>
            </a:endParaRPr>
          </a:p>
          <a:p>
            <a:pPr marL="0" indent="0">
              <a:lnSpc>
                <a:spcPts val="2040"/>
              </a:lnSpc>
              <a:spcAft>
                <a:spcPts val="1125"/>
              </a:spcAft>
              <a:buNone/>
              <a:tabLst>
                <a:tab pos="901700" algn="l"/>
              </a:tabLst>
            </a:pPr>
            <a:r>
              <a:rPr lang="en-US" sz="2000" b="1" dirty="0" smtClean="0">
                <a:latin typeface="Times New Roman"/>
                <a:ea typeface="Times New Roman"/>
                <a:cs typeface="Times New Roman"/>
              </a:rPr>
              <a:t>You </a:t>
            </a:r>
            <a:r>
              <a:rPr lang="en-US" sz="2000" b="1" dirty="0">
                <a:latin typeface="Times New Roman"/>
                <a:ea typeface="Times New Roman"/>
                <a:cs typeface="Times New Roman"/>
              </a:rPr>
              <a:t>have 20 </a:t>
            </a:r>
            <a:r>
              <a:rPr lang="en-US" sz="2000" b="1" dirty="0" smtClean="0">
                <a:latin typeface="Times New Roman"/>
                <a:ea typeface="Times New Roman"/>
                <a:cs typeface="Times New Roman"/>
              </a:rPr>
              <a:t>second</a:t>
            </a:r>
            <a:r>
              <a:rPr lang="en-US" sz="2000" b="1" dirty="0">
                <a:latin typeface="Times New Roman"/>
                <a:ea typeface="Times New Roman"/>
                <a:cs typeface="Times New Roman"/>
              </a:rPr>
              <a:t>s</a:t>
            </a:r>
            <a:r>
              <a:rPr lang="en-US" sz="2000" b="1" dirty="0" smtClean="0">
                <a:latin typeface="Times New Roman"/>
                <a:ea typeface="Times New Roman"/>
                <a:cs typeface="Times New Roman"/>
              </a:rPr>
              <a:t>.</a:t>
            </a:r>
            <a:endParaRPr lang="ru-RU" sz="2000" dirty="0">
              <a:ea typeface="Calibri"/>
              <a:cs typeface="Times New Roman"/>
            </a:endParaRPr>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21" y="1299730"/>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736232" y="1301873"/>
            <a:ext cx="360040"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2</a:t>
            </a:r>
            <a:endParaRPr lang="ru-RU" b="1" dirty="0">
              <a:latin typeface="Times New Roman" pitchFamily="18" charset="0"/>
              <a:cs typeface="Times New Roman" pitchFamily="18" charset="0"/>
            </a:endParaRPr>
          </a:p>
        </p:txBody>
      </p:sp>
      <p:sp>
        <p:nvSpPr>
          <p:cNvPr id="9" name="TextBox 8"/>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#2. PREPARATION – 01:30 min. ANSWER – 0</a:t>
            </a:r>
            <a:r>
              <a:rPr lang="ru-RU" b="1" dirty="0" smtClean="0">
                <a:solidFill>
                  <a:srgbClr val="00B050"/>
                </a:solidFill>
              </a:rPr>
              <a:t>1</a:t>
            </a:r>
            <a:r>
              <a:rPr lang="en-US" b="1" dirty="0" smtClean="0">
                <a:solidFill>
                  <a:srgbClr val="00B050"/>
                </a:solidFill>
              </a:rPr>
              <a:t>:</a:t>
            </a:r>
            <a:r>
              <a:rPr lang="ru-RU" b="1" dirty="0" smtClean="0">
                <a:solidFill>
                  <a:srgbClr val="00B050"/>
                </a:solidFill>
              </a:rPr>
              <a:t>4</a:t>
            </a:r>
            <a:r>
              <a:rPr lang="en-US" b="1" dirty="0" smtClean="0">
                <a:solidFill>
                  <a:srgbClr val="00B050"/>
                </a:solidFill>
              </a:rPr>
              <a:t>0 min.                                          ANSWER </a:t>
            </a:r>
            <a:r>
              <a:rPr lang="en-US" dirty="0" smtClean="0">
                <a:solidFill>
                  <a:srgbClr val="00B050"/>
                </a:solidFill>
              </a:rPr>
              <a:t>  </a:t>
            </a:r>
            <a:endParaRPr lang="ru-RU" dirty="0">
              <a:solidFill>
                <a:srgbClr val="00B050"/>
              </a:solidFill>
            </a:endParaRPr>
          </a:p>
        </p:txBody>
      </p:sp>
      <p:sp>
        <p:nvSpPr>
          <p:cNvPr id="10" name="Блок-схема: процесс 9"/>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роцесс 10">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ysClr val="windowText" lastClr="000000"/>
                </a:solidFill>
              </a:ln>
              <a:solidFill>
                <a:srgbClr val="BCE292"/>
              </a:solidFill>
            </a:endParaRPr>
          </a:p>
        </p:txBody>
      </p:sp>
      <p:sp>
        <p:nvSpPr>
          <p:cNvPr id="12" name="TextBox 11">
            <a:hlinkClick r:id="rId4" action="ppaction://hlinksldjump"/>
          </p:cNvPr>
          <p:cNvSpPr txBox="1"/>
          <p:nvPr/>
        </p:nvSpPr>
        <p:spPr>
          <a:xfrm>
            <a:off x="7193996" y="6241125"/>
            <a:ext cx="1636878" cy="369332"/>
          </a:xfrm>
          <a:prstGeom prst="rect">
            <a:avLst/>
          </a:prstGeom>
          <a:noFill/>
        </p:spPr>
        <p:txBody>
          <a:bodyPr wrap="square" rtlCol="0">
            <a:spAutoFit/>
          </a:bodyPr>
          <a:lstStyle/>
          <a:p>
            <a:r>
              <a:rPr lang="en-US" dirty="0" smtClean="0">
                <a:latin typeface="+mj-lt"/>
              </a:rPr>
              <a:t>End answer</a:t>
            </a:r>
            <a:endParaRPr lang="ru-RU" dirty="0">
              <a:latin typeface="+mj-lt"/>
            </a:endParaRPr>
          </a:p>
        </p:txBody>
      </p:sp>
      <p:sp>
        <p:nvSpPr>
          <p:cNvPr id="13" name="Прямоугольник 12"/>
          <p:cNvSpPr/>
          <p:nvPr/>
        </p:nvSpPr>
        <p:spPr>
          <a:xfrm>
            <a:off x="4500562" y="5643578"/>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C:\Documents and Settings\Irina\Рабочий стол\1 Юнева\1\Page_00006.jpg"/>
          <p:cNvPicPr/>
          <p:nvPr/>
        </p:nvPicPr>
        <p:blipFill>
          <a:blip r:embed="rId5" cstate="print"/>
          <a:srcRect l="11372" t="86033" r="52941" b="12273"/>
          <a:stretch>
            <a:fillRect/>
          </a:stretch>
        </p:blipFill>
        <p:spPr bwMode="auto">
          <a:xfrm>
            <a:off x="285720" y="2285992"/>
            <a:ext cx="3857652" cy="357190"/>
          </a:xfrm>
          <a:prstGeom prst="rect">
            <a:avLst/>
          </a:prstGeom>
          <a:noFill/>
          <a:ln w="9525">
            <a:noFill/>
            <a:miter lim="800000"/>
            <a:headEnd/>
            <a:tailEnd/>
          </a:ln>
        </p:spPr>
      </p:pic>
      <p:pic>
        <p:nvPicPr>
          <p:cNvPr id="15" name="Рисунок 14" descr="C:\Documents and Settings\Irina\Рабочий стол\1 Юнева\1\Page_00006.jpg"/>
          <p:cNvPicPr/>
          <p:nvPr/>
        </p:nvPicPr>
        <p:blipFill>
          <a:blip r:embed="rId5" cstate="print"/>
          <a:srcRect l="14015" t="39644" r="10002" b="25528"/>
          <a:stretch>
            <a:fillRect/>
          </a:stretch>
        </p:blipFill>
        <p:spPr bwMode="auto">
          <a:xfrm>
            <a:off x="4214810" y="2000240"/>
            <a:ext cx="4661713" cy="3286148"/>
          </a:xfrm>
          <a:prstGeom prst="rect">
            <a:avLst/>
          </a:prstGeom>
          <a:noFill/>
          <a:ln w="9525">
            <a:noFill/>
            <a:miter lim="800000"/>
            <a:headEnd/>
            <a:tailEnd/>
          </a:ln>
        </p:spPr>
      </p:pic>
    </p:spTree>
    <p:extLst>
      <p:ext uri="{BB962C8B-B14F-4D97-AF65-F5344CB8AC3E}">
        <p14:creationId xmlns:p14="http://schemas.microsoft.com/office/powerpoint/2010/main" xmlns="" val="3128123277"/>
      </p:ext>
    </p:extLst>
  </p:cSld>
  <p:clrMapOvr>
    <a:masterClrMapping/>
  </p:clrMapOvr>
  <mc:AlternateContent xmlns:mc="http://schemas.openxmlformats.org/markup-compatibility/2006">
    <mc:Choice xmlns:p14="http://schemas.microsoft.com/office/powerpoint/2010/main" xmlns="" Requires="p14">
      <p:transition spd="slow" p14:dur="2000" advClick="0" advTm="20000"/>
    </mc:Choice>
    <mc:Fallback>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20000"/>
                                        <p:tgtEl>
                                          <p:spTgt spid="13"/>
                                        </p:tgtEl>
                                      </p:cBhvr>
                                    </p:animEffect>
                                    <p:set>
                                      <p:cBhvr>
                                        <p:cTn id="7" dur="1" fill="hold">
                                          <p:stCondLst>
                                            <p:cond delay="1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26368" y="886654"/>
            <a:ext cx="8291264" cy="5433467"/>
          </a:xfrm>
        </p:spPr>
        <p:txBody>
          <a:bodyPr>
            <a:normAutofit/>
          </a:bodyPr>
          <a:lstStyle/>
          <a:p>
            <a:pPr marL="0" indent="0">
              <a:lnSpc>
                <a:spcPts val="2040"/>
              </a:lnSpc>
              <a:spcAft>
                <a:spcPts val="1125"/>
              </a:spcAft>
              <a:buNone/>
              <a:tabLst>
                <a:tab pos="901700" algn="l"/>
              </a:tabLst>
            </a:pPr>
            <a:endParaRPr lang="en-US" sz="2400" b="1" dirty="0" smtClean="0">
              <a:latin typeface="Times New Roman"/>
              <a:ea typeface="Times New Roman"/>
              <a:cs typeface="Times New Roman"/>
            </a:endParaRPr>
          </a:p>
          <a:p>
            <a:pPr marL="0" indent="0">
              <a:lnSpc>
                <a:spcPts val="2040"/>
              </a:lnSpc>
              <a:spcAft>
                <a:spcPts val="1125"/>
              </a:spcAft>
              <a:buNone/>
              <a:tabLst>
                <a:tab pos="901700" algn="l"/>
              </a:tabLst>
            </a:pPr>
            <a:r>
              <a:rPr lang="en-US" sz="1800" b="1" dirty="0" smtClean="0">
                <a:latin typeface="Times New Roman"/>
                <a:ea typeface="Times New Roman"/>
                <a:cs typeface="Times New Roman"/>
              </a:rPr>
              <a:t>               </a:t>
            </a:r>
            <a:r>
              <a:rPr lang="ru-RU" sz="1800" b="1" dirty="0" err="1" smtClean="0">
                <a:latin typeface="Times New Roman"/>
                <a:ea typeface="Times New Roman"/>
                <a:cs typeface="Times New Roman"/>
              </a:rPr>
              <a:t>Task</a:t>
            </a:r>
            <a:r>
              <a:rPr lang="ru-RU" sz="1800" b="1" dirty="0" smtClean="0">
                <a:latin typeface="Times New Roman"/>
                <a:ea typeface="Times New Roman"/>
                <a:cs typeface="Times New Roman"/>
              </a:rPr>
              <a:t> </a:t>
            </a:r>
            <a:r>
              <a:rPr lang="ru-RU" sz="1800" b="1" dirty="0">
                <a:latin typeface="Times New Roman"/>
                <a:ea typeface="Times New Roman"/>
                <a:cs typeface="Times New Roman"/>
              </a:rPr>
              <a:t>2. </a:t>
            </a:r>
            <a:r>
              <a:rPr lang="ru-RU" sz="1800" b="1" dirty="0" smtClean="0">
                <a:latin typeface="Times New Roman"/>
                <a:ea typeface="Times New Roman"/>
                <a:cs typeface="Times New Roman"/>
              </a:rPr>
              <a:t> </a:t>
            </a:r>
            <a:r>
              <a:rPr lang="en-US" sz="1800" b="1" dirty="0">
                <a:latin typeface="Times New Roman"/>
                <a:ea typeface="Times New Roman"/>
                <a:cs typeface="Times New Roman"/>
              </a:rPr>
              <a:t>A</a:t>
            </a:r>
            <a:r>
              <a:rPr lang="en-US" sz="1800" b="1" dirty="0" smtClean="0">
                <a:latin typeface="Times New Roman"/>
                <a:ea typeface="Times New Roman"/>
                <a:cs typeface="Times New Roman"/>
              </a:rPr>
              <a:t>sk </a:t>
            </a:r>
            <a:r>
              <a:rPr lang="en-US" sz="1800" b="1" dirty="0">
                <a:latin typeface="Times New Roman"/>
                <a:ea typeface="Times New Roman"/>
                <a:cs typeface="Times New Roman"/>
              </a:rPr>
              <a:t>five direct questions to find out the following:</a:t>
            </a:r>
            <a:endParaRPr lang="ru-RU" sz="1800" b="1" dirty="0">
              <a:ea typeface="Calibri"/>
              <a:cs typeface="Times New Roman"/>
            </a:endParaRPr>
          </a:p>
          <a:p>
            <a:pPr marL="0" lvl="0" indent="0">
              <a:lnSpc>
                <a:spcPts val="1500"/>
              </a:lnSpc>
              <a:spcAft>
                <a:spcPts val="1000"/>
              </a:spcAft>
              <a:buNone/>
              <a:tabLst>
                <a:tab pos="901700" algn="l"/>
              </a:tabLst>
            </a:pPr>
            <a:endParaRPr lang="ru-RU" sz="1800" dirty="0" smtClean="0">
              <a:latin typeface="Times New Roman"/>
              <a:ea typeface="Times New Roman"/>
              <a:cs typeface="Times New Roman"/>
            </a:endParaRPr>
          </a:p>
          <a:p>
            <a:pPr marL="0" indent="0">
              <a:lnSpc>
                <a:spcPts val="2040"/>
              </a:lnSpc>
              <a:spcAft>
                <a:spcPts val="1125"/>
              </a:spcAft>
              <a:buNone/>
              <a:tabLst>
                <a:tab pos="901700" algn="l"/>
              </a:tabLst>
            </a:pPr>
            <a:endParaRPr lang="ru-RU" sz="1600" b="1" dirty="0" smtClean="0">
              <a:latin typeface="Times New Roman"/>
              <a:ea typeface="Times New Roman"/>
              <a:cs typeface="Times New Roman"/>
            </a:endParaRPr>
          </a:p>
          <a:p>
            <a:pPr marL="0" indent="0">
              <a:lnSpc>
                <a:spcPts val="2040"/>
              </a:lnSpc>
              <a:spcAft>
                <a:spcPts val="1125"/>
              </a:spcAft>
              <a:buNone/>
              <a:tabLst>
                <a:tab pos="901700" algn="l"/>
              </a:tabLst>
            </a:pPr>
            <a:endParaRPr lang="ru-RU" sz="2000" b="1" dirty="0">
              <a:latin typeface="Times New Roman"/>
              <a:ea typeface="Times New Roman"/>
              <a:cs typeface="Times New Roman"/>
            </a:endParaRPr>
          </a:p>
          <a:p>
            <a:pPr marL="0" indent="0">
              <a:lnSpc>
                <a:spcPts val="2040"/>
              </a:lnSpc>
              <a:spcAft>
                <a:spcPts val="1125"/>
              </a:spcAft>
              <a:buNone/>
              <a:tabLst>
                <a:tab pos="901700" algn="l"/>
              </a:tabLst>
            </a:pPr>
            <a:r>
              <a:rPr lang="en-US" sz="2000" b="1" dirty="0" smtClean="0">
                <a:latin typeface="Times New Roman"/>
                <a:ea typeface="Times New Roman"/>
                <a:cs typeface="Times New Roman"/>
              </a:rPr>
              <a:t>You </a:t>
            </a:r>
            <a:r>
              <a:rPr lang="en-US" sz="2000" b="1" dirty="0">
                <a:latin typeface="Times New Roman"/>
                <a:ea typeface="Times New Roman"/>
                <a:cs typeface="Times New Roman"/>
              </a:rPr>
              <a:t>have 20 </a:t>
            </a:r>
            <a:r>
              <a:rPr lang="en-US" sz="2000" b="1" dirty="0" smtClean="0">
                <a:latin typeface="Times New Roman"/>
                <a:ea typeface="Times New Roman"/>
                <a:cs typeface="Times New Roman"/>
              </a:rPr>
              <a:t>second</a:t>
            </a:r>
            <a:r>
              <a:rPr lang="en-US" sz="2000" b="1" dirty="0">
                <a:latin typeface="Times New Roman"/>
                <a:ea typeface="Times New Roman"/>
                <a:cs typeface="Times New Roman"/>
              </a:rPr>
              <a:t>s</a:t>
            </a:r>
            <a:r>
              <a:rPr lang="en-US" sz="2000" b="1" dirty="0" smtClean="0">
                <a:latin typeface="Times New Roman"/>
                <a:ea typeface="Times New Roman"/>
                <a:cs typeface="Times New Roman"/>
              </a:rPr>
              <a:t>.</a:t>
            </a:r>
            <a:endParaRPr lang="ru-RU" sz="2000" dirty="0">
              <a:ea typeface="Calibri"/>
              <a:cs typeface="Times New Roman"/>
            </a:endParaRPr>
          </a:p>
          <a:p>
            <a:endParaRPr lang="ru-RU"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90021" y="1299730"/>
            <a:ext cx="652463" cy="371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TextBox 1"/>
          <p:cNvSpPr txBox="1"/>
          <p:nvPr/>
        </p:nvSpPr>
        <p:spPr>
          <a:xfrm>
            <a:off x="736232" y="1301873"/>
            <a:ext cx="360040" cy="369332"/>
          </a:xfrm>
          <a:prstGeom prst="rect">
            <a:avLst/>
          </a:prstGeom>
          <a:noFill/>
        </p:spPr>
        <p:txBody>
          <a:bodyPr wrap="square" rtlCol="0">
            <a:spAutoFit/>
          </a:bodyPr>
          <a:lstStyle/>
          <a:p>
            <a:pPr algn="ctr"/>
            <a:r>
              <a:rPr lang="en-US" b="1" dirty="0" smtClean="0">
                <a:latin typeface="Times New Roman" pitchFamily="18" charset="0"/>
                <a:cs typeface="Times New Roman" pitchFamily="18" charset="0"/>
              </a:rPr>
              <a:t>2</a:t>
            </a:r>
            <a:endParaRPr lang="ru-RU" b="1" dirty="0">
              <a:latin typeface="Times New Roman" pitchFamily="18" charset="0"/>
              <a:cs typeface="Times New Roman" pitchFamily="18" charset="0"/>
            </a:endParaRPr>
          </a:p>
        </p:txBody>
      </p:sp>
      <p:sp>
        <p:nvSpPr>
          <p:cNvPr id="9" name="TextBox 8"/>
          <p:cNvSpPr txBox="1"/>
          <p:nvPr/>
        </p:nvSpPr>
        <p:spPr>
          <a:xfrm>
            <a:off x="179512" y="701988"/>
            <a:ext cx="8784976" cy="369332"/>
          </a:xfrm>
          <a:prstGeom prst="rect">
            <a:avLst/>
          </a:prstGeom>
          <a:ln w="57150">
            <a:solidFill>
              <a:schemeClr val="bg1">
                <a:lumMod val="85000"/>
              </a:schemeClr>
            </a:solidFill>
          </a:ln>
        </p:spPr>
        <p:style>
          <a:lnRef idx="0">
            <a:scrgbClr r="0" g="0" b="0"/>
          </a:lnRef>
          <a:fillRef idx="1001">
            <a:schemeClr val="lt2"/>
          </a:fillRef>
          <a:effectRef idx="0">
            <a:scrgbClr r="0" g="0" b="0"/>
          </a:effectRef>
          <a:fontRef idx="major"/>
        </p:style>
        <p:txBody>
          <a:bodyPr wrap="square" rtlCol="0">
            <a:spAutoFit/>
          </a:bodyPr>
          <a:lstStyle/>
          <a:p>
            <a:r>
              <a:rPr lang="en-US" b="1" dirty="0" smtClean="0">
                <a:solidFill>
                  <a:srgbClr val="00B050"/>
                </a:solidFill>
              </a:rPr>
              <a:t>TASK #2. PREPARATION – 01:30 min. ANSWER – 0</a:t>
            </a:r>
            <a:r>
              <a:rPr lang="ru-RU" b="1" dirty="0" smtClean="0">
                <a:solidFill>
                  <a:srgbClr val="00B050"/>
                </a:solidFill>
              </a:rPr>
              <a:t>1</a:t>
            </a:r>
            <a:r>
              <a:rPr lang="en-US" b="1" dirty="0" smtClean="0">
                <a:solidFill>
                  <a:srgbClr val="00B050"/>
                </a:solidFill>
              </a:rPr>
              <a:t>:</a:t>
            </a:r>
            <a:r>
              <a:rPr lang="ru-RU" b="1" dirty="0" smtClean="0">
                <a:solidFill>
                  <a:srgbClr val="00B050"/>
                </a:solidFill>
              </a:rPr>
              <a:t>4</a:t>
            </a:r>
            <a:r>
              <a:rPr lang="en-US" b="1" dirty="0" smtClean="0">
                <a:solidFill>
                  <a:srgbClr val="00B050"/>
                </a:solidFill>
              </a:rPr>
              <a:t>0 min.                                          ANSWER </a:t>
            </a:r>
            <a:r>
              <a:rPr lang="en-US" dirty="0" smtClean="0">
                <a:solidFill>
                  <a:srgbClr val="00B050"/>
                </a:solidFill>
              </a:rPr>
              <a:t>  </a:t>
            </a:r>
            <a:endParaRPr lang="ru-RU" dirty="0">
              <a:solidFill>
                <a:srgbClr val="00B050"/>
              </a:solidFill>
            </a:endParaRPr>
          </a:p>
        </p:txBody>
      </p:sp>
      <p:sp>
        <p:nvSpPr>
          <p:cNvPr id="10" name="Блок-схема: процесс 9"/>
          <p:cNvSpPr/>
          <p:nvPr/>
        </p:nvSpPr>
        <p:spPr>
          <a:xfrm>
            <a:off x="0" y="6221849"/>
            <a:ext cx="9144000" cy="438108"/>
          </a:xfrm>
          <a:prstGeom prst="flowChartProcess">
            <a:avLst/>
          </a:prstGeom>
          <a:solidFill>
            <a:schemeClr val="bg1">
              <a:lumMod val="95000"/>
            </a:schemeClr>
          </a:solidFill>
          <a:ln w="381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Блок-схема: процесс 10">
            <a:hlinkClick r:id="rId3" action="ppaction://hlinksldjump"/>
          </p:cNvPr>
          <p:cNvSpPr/>
          <p:nvPr/>
        </p:nvSpPr>
        <p:spPr>
          <a:xfrm>
            <a:off x="6978721" y="6267291"/>
            <a:ext cx="1800200" cy="357100"/>
          </a:xfrm>
          <a:prstGeom prst="flowChartProcess">
            <a:avLst/>
          </a:prstGeom>
          <a:solidFill>
            <a:srgbClr val="92D050"/>
          </a:solidFill>
          <a:ln w="127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ln>
                <a:solidFill>
                  <a:sysClr val="windowText" lastClr="000000"/>
                </a:solidFill>
              </a:ln>
              <a:solidFill>
                <a:srgbClr val="BCE292"/>
              </a:solidFill>
            </a:endParaRPr>
          </a:p>
        </p:txBody>
      </p:sp>
      <p:sp>
        <p:nvSpPr>
          <p:cNvPr id="12" name="TextBox 11">
            <a:hlinkClick r:id="rId4" action="ppaction://hlinksldjump"/>
          </p:cNvPr>
          <p:cNvSpPr txBox="1"/>
          <p:nvPr/>
        </p:nvSpPr>
        <p:spPr>
          <a:xfrm>
            <a:off x="7193996" y="6241125"/>
            <a:ext cx="1636878" cy="369332"/>
          </a:xfrm>
          <a:prstGeom prst="rect">
            <a:avLst/>
          </a:prstGeom>
          <a:noFill/>
        </p:spPr>
        <p:txBody>
          <a:bodyPr wrap="square" rtlCol="0">
            <a:spAutoFit/>
          </a:bodyPr>
          <a:lstStyle/>
          <a:p>
            <a:r>
              <a:rPr lang="en-US" dirty="0" smtClean="0">
                <a:latin typeface="+mj-lt"/>
              </a:rPr>
              <a:t>End answer</a:t>
            </a:r>
            <a:endParaRPr lang="ru-RU" dirty="0">
              <a:latin typeface="+mj-lt"/>
            </a:endParaRPr>
          </a:p>
        </p:txBody>
      </p:sp>
      <p:sp>
        <p:nvSpPr>
          <p:cNvPr id="13" name="Прямоугольник 12"/>
          <p:cNvSpPr/>
          <p:nvPr/>
        </p:nvSpPr>
        <p:spPr>
          <a:xfrm>
            <a:off x="4572000" y="5572140"/>
            <a:ext cx="3789428" cy="30603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C:\Documents and Settings\Irina\Рабочий стол\1 Юнева\1\Page_00006.jpg"/>
          <p:cNvPicPr/>
          <p:nvPr/>
        </p:nvPicPr>
        <p:blipFill>
          <a:blip r:embed="rId5" cstate="print"/>
          <a:srcRect l="11372" t="87727" r="52941" b="9902"/>
          <a:stretch>
            <a:fillRect/>
          </a:stretch>
        </p:blipFill>
        <p:spPr bwMode="auto">
          <a:xfrm>
            <a:off x="428596" y="2000240"/>
            <a:ext cx="3857652" cy="500066"/>
          </a:xfrm>
          <a:prstGeom prst="rect">
            <a:avLst/>
          </a:prstGeom>
          <a:noFill/>
          <a:ln w="9525">
            <a:noFill/>
            <a:miter lim="800000"/>
            <a:headEnd/>
            <a:tailEnd/>
          </a:ln>
        </p:spPr>
      </p:pic>
      <p:pic>
        <p:nvPicPr>
          <p:cNvPr id="15" name="Рисунок 14" descr="C:\Documents and Settings\Irina\Рабочий стол\1 Юнева\1\Page_00006.jpg"/>
          <p:cNvPicPr/>
          <p:nvPr/>
        </p:nvPicPr>
        <p:blipFill>
          <a:blip r:embed="rId5" cstate="print"/>
          <a:srcRect l="14015" t="39644" r="10002" b="25528"/>
          <a:stretch>
            <a:fillRect/>
          </a:stretch>
        </p:blipFill>
        <p:spPr bwMode="auto">
          <a:xfrm>
            <a:off x="4214810" y="2000240"/>
            <a:ext cx="4661713" cy="3286148"/>
          </a:xfrm>
          <a:prstGeom prst="rect">
            <a:avLst/>
          </a:prstGeom>
          <a:noFill/>
          <a:ln w="9525">
            <a:noFill/>
            <a:miter lim="800000"/>
            <a:headEnd/>
            <a:tailEnd/>
          </a:ln>
        </p:spPr>
      </p:pic>
    </p:spTree>
    <p:extLst>
      <p:ext uri="{BB962C8B-B14F-4D97-AF65-F5344CB8AC3E}">
        <p14:creationId xmlns:p14="http://schemas.microsoft.com/office/powerpoint/2010/main" xmlns="" val="2497578"/>
      </p:ext>
    </p:extLst>
  </p:cSld>
  <p:clrMapOvr>
    <a:masterClrMapping/>
  </p:clrMapOvr>
  <mc:AlternateContent xmlns:mc="http://schemas.openxmlformats.org/markup-compatibility/2006">
    <mc:Choice xmlns:p14="http://schemas.microsoft.com/office/powerpoint/2010/main" xmlns="" Requires="p14">
      <p:transition spd="slow" p14:dur="2000" advClick="0" advTm="20000"/>
    </mc:Choice>
    <mc:Fallback>
      <p:transition spd="slow" advClick="0" advTm="20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xit" presetSubtype="8" fill="hold" grpId="0" nodeType="afterEffect">
                                  <p:stCondLst>
                                    <p:cond delay="0"/>
                                  </p:stCondLst>
                                  <p:childTnLst>
                                    <p:animEffect transition="out" filter="wipe(left)">
                                      <p:cBhvr>
                                        <p:cTn id="6" dur="20000"/>
                                        <p:tgtEl>
                                          <p:spTgt spid="13"/>
                                        </p:tgtEl>
                                      </p:cBhvr>
                                    </p:animEffect>
                                    <p:set>
                                      <p:cBhvr>
                                        <p:cTn id="7" dur="1" fill="hold">
                                          <p:stCondLst>
                                            <p:cond delay="19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677</TotalTime>
  <Words>733</Words>
  <Application>Microsoft Office PowerPoint</Application>
  <PresentationFormat>Экран (4:3)</PresentationFormat>
  <Paragraphs>153</Paragraphs>
  <Slides>15</Slides>
  <Notes>3</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blagschool5</dc:creator>
  <cp:lastModifiedBy>Knyazkova</cp:lastModifiedBy>
  <cp:revision>55</cp:revision>
  <dcterms:created xsi:type="dcterms:W3CDTF">2015-03-21T07:09:38Z</dcterms:created>
  <dcterms:modified xsi:type="dcterms:W3CDTF">2015-05-29T15:18:07Z</dcterms:modified>
</cp:coreProperties>
</file>