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5" r:id="rId4"/>
    <p:sldId id="258" r:id="rId5"/>
    <p:sldId id="259" r:id="rId6"/>
    <p:sldId id="260" r:id="rId7"/>
    <p:sldId id="261" r:id="rId8"/>
    <p:sldId id="264" r:id="rId9"/>
    <p:sldId id="265" r:id="rId10"/>
    <p:sldId id="266" r:id="rId11"/>
    <p:sldId id="267" r:id="rId12"/>
    <p:sldId id="268" r:id="rId13"/>
    <p:sldId id="269" r:id="rId14"/>
    <p:sldId id="262" r:id="rId15"/>
    <p:sldId id="263" r:id="rId16"/>
    <p:sldId id="270" r:id="rId17"/>
    <p:sldId id="272" r:id="rId18"/>
    <p:sldId id="277" r:id="rId19"/>
    <p:sldId id="273" r:id="rId20"/>
    <p:sldId id="274" r:id="rId21"/>
    <p:sldId id="278" r:id="rId22"/>
    <p:sldId id="279" r:id="rId23"/>
    <p:sldId id="280" r:id="rId24"/>
    <p:sldId id="281" r:id="rId25"/>
    <p:sldId id="282" r:id="rId26"/>
    <p:sldId id="283" r:id="rId27"/>
    <p:sldId id="285" r:id="rId28"/>
    <p:sldId id="286" r:id="rId29"/>
    <p:sldId id="276" r:id="rId30"/>
    <p:sldId id="284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88E427-69AC-472B-A4CC-161F16E6660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D1AB9E-8280-4C5A-BAEA-3A12F24430F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C12046-F94B-4229-8C43-4530DB7566F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5F0167-08E5-4C17-9435-4F04C3FCD7A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A48F2C-B9A2-4C37-A08B-6BB0850ECE1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669C6F-1502-411A-9175-FBE5B5AAB5C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2EA967-F57A-44BA-B18B-339AA4EE6BB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8243D0-8277-4850-A650-893EAC18E75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DAF1BE-3BEF-420D-984C-DAA864D8F73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E00B73-8289-4345-902D-EAF36927754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9F1E41-2EF8-41AA-AE6C-E0597F42F39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CC9162B-7B30-4E9F-A7A0-2940A72EB220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548680"/>
            <a:ext cx="7772400" cy="2592288"/>
          </a:xfrm>
        </p:spPr>
        <p:txBody>
          <a:bodyPr/>
          <a:lstStyle/>
          <a:p>
            <a:r>
              <a:rPr lang="ru-RU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«Профилактика противоправного поведения несовершеннолетних»</a:t>
            </a: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563888" y="3645024"/>
            <a:ext cx="4824536" cy="2376264"/>
          </a:xfrm>
        </p:spPr>
        <p:txBody>
          <a:bodyPr/>
          <a:lstStyle/>
          <a:p>
            <a:pPr algn="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Ковган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А.В.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общественный инспектор по охране прав детства МКОУ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Останинской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ОШ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ьть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861048"/>
            <a:ext cx="2952328" cy="26489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642194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Задача школы в сфере предупреждения правонарушений: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25355"/>
          </a:xfrm>
        </p:spPr>
        <p:txBody>
          <a:bodyPr/>
          <a:lstStyle/>
          <a:p>
            <a:r>
              <a:rPr lang="ru-RU" sz="2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выявление </a:t>
            </a:r>
            <a:r>
              <a:rPr lang="ru-RU" sz="2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учащихся, склонных к нарушению морально-правовых </a:t>
            </a:r>
            <a:r>
              <a:rPr lang="ru-RU" sz="2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норм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3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изучение педагогами индивидуальных особенностей таких школьников и причин нравственной деформации </a:t>
            </a:r>
            <a:r>
              <a:rPr lang="ru-RU" sz="2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личности;  </a:t>
            </a:r>
          </a:p>
          <a:p>
            <a:r>
              <a:rPr lang="ru-RU" sz="2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своевременное </a:t>
            </a:r>
            <a:r>
              <a:rPr lang="ru-RU" sz="2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выявление типичных кризисных ситуаций, возникающих у обучающихся определенного </a:t>
            </a:r>
            <a:r>
              <a:rPr lang="ru-RU" sz="2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возраста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3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использование </a:t>
            </a:r>
            <a:r>
              <a:rPr lang="ru-RU" sz="2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возможностей ученического </a:t>
            </a:r>
            <a:r>
              <a:rPr lang="ru-RU" sz="2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самоуправления;  </a:t>
            </a:r>
          </a:p>
          <a:p>
            <a:r>
              <a:rPr lang="ru-RU" sz="2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вовлечение </a:t>
            </a:r>
            <a:r>
              <a:rPr lang="ru-RU" sz="2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проведение школьных мероприятий, работа с неблагополучными </a:t>
            </a:r>
            <a:r>
              <a:rPr lang="ru-RU" sz="2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семьями.</a:t>
            </a:r>
            <a:endParaRPr lang="ru-RU" sz="23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Признаки отклоняющегося </a:t>
            </a: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поведения подростков:</a:t>
            </a: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неодобряемое поведение</a:t>
            </a:r>
          </a:p>
          <a:p>
            <a:pPr>
              <a:buFontTx/>
              <a:buChar char="-"/>
            </a:pP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порицаемое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поведение</a:t>
            </a:r>
          </a:p>
          <a:p>
            <a:pPr>
              <a:buFontTx/>
              <a:buChar char="-"/>
            </a:pPr>
            <a:r>
              <a:rPr lang="ru-RU" sz="3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девиантное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поведение</a:t>
            </a:r>
          </a:p>
          <a:p>
            <a:pPr>
              <a:buFontTx/>
              <a:buChar char="-"/>
            </a:pPr>
            <a:r>
              <a:rPr lang="ru-RU" sz="3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предпреступное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поведение</a:t>
            </a:r>
          </a:p>
          <a:p>
            <a:pPr>
              <a:buFontTx/>
              <a:buChar char="-"/>
            </a:pP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противоправное или преступное поведение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4000" b="1" dirty="0" smtClean="0">
                <a:solidFill>
                  <a:schemeClr val="accent6"/>
                </a:solidFill>
                <a:latin typeface="+mj-lt"/>
                <a:ea typeface="+mj-ea"/>
                <a:cs typeface="+mj-cs"/>
              </a:rPr>
              <a:t>Признаками </a:t>
            </a:r>
            <a:r>
              <a:rPr lang="ru-RU" sz="4000" b="1" dirty="0">
                <a:solidFill>
                  <a:schemeClr val="accent6"/>
                </a:solidFill>
                <a:latin typeface="+mj-lt"/>
                <a:ea typeface="+mj-ea"/>
                <a:cs typeface="+mj-cs"/>
              </a:rPr>
              <a:t>проблемных детей могут являться:</a:t>
            </a: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Уклонение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 учебы вследствие: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Низкая общественно-трудовая активность: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Низкая общественно-трудовая активность: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Негативизм в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оценке действительности.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Повышенная критичность по отношению к педагогам и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взрослым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Отношение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 воспитательным мероприятиям: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891480"/>
          </a:xfrm>
        </p:spPr>
        <p:txBody>
          <a:bodyPr/>
          <a:lstStyle/>
          <a:p>
            <a:r>
              <a:rPr lang="ru-RU" sz="2000" b="1" dirty="0">
                <a:solidFill>
                  <a:schemeClr val="accent6"/>
                </a:solidFill>
                <a:latin typeface="+mj-lt"/>
                <a:ea typeface="+mj-ea"/>
                <a:cs typeface="+mj-cs"/>
              </a:rPr>
              <a:t>Почему формируется такое поведение?  </a:t>
            </a:r>
            <a:r>
              <a:rPr lang="ru-RU" sz="2000" b="1" dirty="0">
                <a:solidFill>
                  <a:schemeClr val="accent6"/>
                </a:solidFill>
              </a:rPr>
              <a:t>Ч</a:t>
            </a:r>
            <a:r>
              <a:rPr lang="ru-RU" sz="2000" b="1" dirty="0" smtClean="0">
                <a:solidFill>
                  <a:schemeClr val="accent6"/>
                </a:solidFill>
                <a:latin typeface="+mj-lt"/>
                <a:ea typeface="+mj-ea"/>
                <a:cs typeface="+mj-cs"/>
              </a:rPr>
              <a:t>то </a:t>
            </a:r>
            <a:r>
              <a:rPr lang="ru-RU" sz="2000" b="1" dirty="0">
                <a:solidFill>
                  <a:schemeClr val="accent6"/>
                </a:solidFill>
                <a:latin typeface="+mj-lt"/>
                <a:ea typeface="+mj-ea"/>
                <a:cs typeface="+mj-cs"/>
              </a:rPr>
              <a:t>влияет на подростков?</a:t>
            </a:r>
            <a:endParaRPr lang="ru-RU" sz="2000" dirty="0">
              <a:solidFill>
                <a:schemeClr val="accent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ru-RU" sz="3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Неблагоприятные условия семейного воспитания. </a:t>
            </a:r>
          </a:p>
          <a:p>
            <a:pPr>
              <a:buFont typeface="+mj-lt"/>
              <a:buAutoNum type="arabicPeriod"/>
            </a:pPr>
            <a:r>
              <a:rPr lang="ru-RU" sz="3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Недостаточное внимание и любовь со стороны 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родителей</a:t>
            </a:r>
          </a:p>
          <a:p>
            <a:pPr>
              <a:buFont typeface="+mj-lt"/>
              <a:buAutoNum type="arabicPeriod"/>
            </a:pPr>
            <a:r>
              <a:rPr lang="ru-RU" sz="3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Гиперопека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+mj-lt"/>
              <a:buAutoNum type="arabicPeriod"/>
            </a:pPr>
            <a:r>
              <a:rPr lang="ru-RU" sz="3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Чрезмерное удовлетворение потребностей ребенка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+mj-lt"/>
              <a:buAutoNum type="arabicPeriod"/>
            </a:pPr>
            <a:r>
              <a:rPr lang="ru-RU" sz="3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Чрезмерная требовательность и авторитарность родителей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+mj-lt"/>
              <a:buAutoNum type="arabicPeriod"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/>
                </a:solidFill>
              </a:rPr>
              <a:t>Школе необходимо:</a:t>
            </a:r>
            <a:endParaRPr lang="ru-RU" b="1" dirty="0">
              <a:solidFill>
                <a:schemeClr val="accent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создать уклад норм школьной жизни;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помочь школьникам узнать свои права и научиться ими пользоваться, защищать их в случае нарушения;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помочь подросткам увидеть взаимосвязь личной свободы и ответственности каждого человека;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помочь школьникам научиться разрешать споры правовыми способами;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воспитать навыки правовой культуры.</a:t>
            </a:r>
          </a:p>
          <a:p>
            <a:pPr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Раннюю профилактику, можно определить как совокупность мер, осуществляемых с тем чтобы: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1) оздоровить условия жизни и воспитания несовершеннолетних в случаях, когда ситуация угрожает их нормальному развитию;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2) пресечь и установить действия источников антиобщественного влияния;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3) воздействовать на несовершеннолетних, допускающих отклонения в поведении таким образом, чтобы не дать закрепиться антиобщественным взглядам и привычкам.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Основными направлениями ранней профилактики являются ОУ: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Выявление и установление неблагополучных условий жизни и воспитания еще до того, как они отразились на поведении, формировании взглядов конкретных подростков.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Выявление и устранение (нейтрализация) источников отрицательных влияний на подростков, могущих сформировать антиобщественную позицию личности и способствовать совершению преступлений.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Оказание сдерживающего и корректирующего воздействия на подростков с социально отклоняющимся поведением.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143000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accent6"/>
                </a:solidFill>
              </a:rPr>
              <a:t>Социальная работа с несовершеннолетними должна решать следующие задачи</a:t>
            </a:r>
            <a:r>
              <a:rPr lang="ru-RU" sz="3600" dirty="0" smtClean="0"/>
              <a:t>: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осуществление комплексной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медико-психолого-педагогической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диагностики с целью определения причин возникновения проблем в обучении, общении и других;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оказание индивидуально ориентированной педагогической, психологической, социальной, правовой и медицинской помощи детям и подросткам группы риска;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консультативная помощь родителям или лицам, их заменяющим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pPr algn="ctr"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Примерный план мероприятий   по профилактике безнадзорности, правонарушений и преступлений среди несовершеннолетних </a:t>
            </a:r>
          </a:p>
          <a:p>
            <a:pPr algn="ctr"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В МКОУ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Останинской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ОШ</a:t>
            </a:r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20" y="243405"/>
          <a:ext cx="8229600" cy="661459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0384"/>
                <a:gridCol w="4392488"/>
                <a:gridCol w="1409328"/>
                <a:gridCol w="2057400"/>
              </a:tblGrid>
              <a:tr h="5465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N </a:t>
                      </a:r>
                      <a:r>
                        <a:rPr lang="ru-RU" sz="1600" dirty="0" err="1">
                          <a:latin typeface="Times New Roman"/>
                          <a:ea typeface="Times New Roman"/>
                        </a:rPr>
                        <a:t>п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/</a:t>
                      </a:r>
                      <a:r>
                        <a:rPr lang="ru-RU" sz="1600" dirty="0" err="1">
                          <a:latin typeface="Times New Roman"/>
                          <a:ea typeface="Times New Roman"/>
                        </a:rPr>
                        <a:t>п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19050" marR="19050" marT="19050" marB="1905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Мероприятия</a:t>
                      </a:r>
                    </a:p>
                  </a:txBody>
                  <a:tcPr marL="19050" marR="19050" marT="19050" marB="1905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Исполнители</a:t>
                      </a:r>
                    </a:p>
                  </a:txBody>
                  <a:tcPr marL="19050" marR="19050" marT="19050" marB="1905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Срок исполнения</a:t>
                      </a:r>
                    </a:p>
                  </a:txBody>
                  <a:tcPr marL="19050" marR="19050" marT="19050" marB="19050">
                    <a:solidFill>
                      <a:schemeClr val="bg1"/>
                    </a:solidFill>
                  </a:tcPr>
                </a:tc>
              </a:tr>
              <a:tr h="8000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1.1.</a:t>
                      </a:r>
                    </a:p>
                  </a:txBody>
                  <a:tcPr marL="19050" marR="19050" marT="19050" marB="1905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Выявление семьи и детей </a:t>
                      </a:r>
                      <a:br>
                        <a:rPr lang="ru-RU" sz="1600" dirty="0">
                          <a:latin typeface="Times New Roman"/>
                          <a:ea typeface="Times New Roman"/>
                        </a:rPr>
                      </a:b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группы социального риска</a:t>
                      </a:r>
                    </a:p>
                  </a:txBody>
                  <a:tcPr marL="19050" marR="19050" marT="19050" marB="1905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Общественный инспектор</a:t>
                      </a:r>
                    </a:p>
                  </a:txBody>
                  <a:tcPr marL="19050" marR="19050" marT="19050" marB="1905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В течение года (запросы не реже одного раза в месяц)</a:t>
                      </a:r>
                    </a:p>
                  </a:txBody>
                  <a:tcPr marL="19050" marR="19050" marT="19050" marB="19050">
                    <a:solidFill>
                      <a:schemeClr val="bg1"/>
                    </a:solidFill>
                  </a:tcPr>
                </a:tc>
              </a:tr>
              <a:tr h="8000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1.2.</a:t>
                      </a:r>
                    </a:p>
                  </a:txBody>
                  <a:tcPr marL="19050" marR="19050" marT="19050" marB="1905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Выявление детей, занимающихся </a:t>
                      </a:r>
                      <a:br>
                        <a:rPr lang="ru-RU" sz="1600" dirty="0">
                          <a:latin typeface="Times New Roman"/>
                          <a:ea typeface="Times New Roman"/>
                        </a:rPr>
                      </a:b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бродяжничеством, попрошайничеством и другой противоправной деятельностью</a:t>
                      </a:r>
                    </a:p>
                  </a:txBody>
                  <a:tcPr marL="19050" marR="19050" marT="19050" marB="1905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Общественный инспектор </a:t>
                      </a:r>
                    </a:p>
                  </a:txBody>
                  <a:tcPr marL="19050" marR="19050" marT="19050" marB="1905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В течение года (запросы не реже одного раза в месяц)</a:t>
                      </a:r>
                    </a:p>
                  </a:txBody>
                  <a:tcPr marL="19050" marR="19050" marT="19050" marB="19050">
                    <a:solidFill>
                      <a:schemeClr val="bg1"/>
                    </a:solidFill>
                  </a:tcPr>
                </a:tc>
              </a:tr>
              <a:tr h="10535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1.3</a:t>
                      </a:r>
                    </a:p>
                  </a:txBody>
                  <a:tcPr marL="19050" marR="19050" marT="19050" marB="1905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Выявление учащихся, длительное</a:t>
                      </a:r>
                      <a:br>
                        <a:rPr lang="ru-RU" sz="1600">
                          <a:latin typeface="Times New Roman"/>
                          <a:ea typeface="Times New Roman"/>
                        </a:rPr>
                      </a:br>
                      <a:r>
                        <a:rPr lang="ru-RU" sz="1600">
                          <a:latin typeface="Times New Roman"/>
                          <a:ea typeface="Times New Roman"/>
                        </a:rPr>
                        <a:t>время не посещающих школу, принятие мер по возвращению их  в школу</a:t>
                      </a:r>
                    </a:p>
                  </a:txBody>
                  <a:tcPr marL="19050" marR="19050" marT="19050" marB="1905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Общественный инспектор, классные руководители</a:t>
                      </a:r>
                    </a:p>
                  </a:txBody>
                  <a:tcPr marL="19050" marR="19050" marT="19050" marB="1905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По факту пропуска занятий</a:t>
                      </a:r>
                    </a:p>
                  </a:txBody>
                  <a:tcPr marL="19050" marR="19050" marT="19050" marB="19050">
                    <a:solidFill>
                      <a:schemeClr val="bg1"/>
                    </a:solidFill>
                  </a:tcPr>
                </a:tc>
              </a:tr>
              <a:tr h="8000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1.4.</a:t>
                      </a:r>
                    </a:p>
                  </a:txBody>
                  <a:tcPr marL="19050" marR="19050" marT="19050" marB="1905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Проведение заседаний педагогического совета по вопросам профилактики безнадзорности и правонарушений несовершеннолетних </a:t>
                      </a:r>
                    </a:p>
                  </a:txBody>
                  <a:tcPr marL="19050" marR="19050" marT="19050" marB="1905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Общественный инспектор</a:t>
                      </a:r>
                    </a:p>
                  </a:txBody>
                  <a:tcPr marL="19050" marR="19050" marT="19050" marB="1905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По отдельному плану</a:t>
                      </a:r>
                      <a:br>
                        <a:rPr lang="ru-RU" sz="1600">
                          <a:latin typeface="Times New Roman"/>
                          <a:ea typeface="Times New Roman"/>
                        </a:rPr>
                      </a:br>
                      <a:r>
                        <a:rPr lang="ru-RU" sz="1600">
                          <a:latin typeface="Times New Roman"/>
                          <a:ea typeface="Times New Roman"/>
                        </a:rPr>
                        <a:t>(не реже 4 раз в год)</a:t>
                      </a:r>
                    </a:p>
                  </a:txBody>
                  <a:tcPr marL="19050" marR="19050" marT="19050" marB="19050">
                    <a:solidFill>
                      <a:schemeClr val="bg1"/>
                    </a:solidFill>
                  </a:tcPr>
                </a:tc>
              </a:tr>
              <a:tr h="8000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1.5.</a:t>
                      </a:r>
                    </a:p>
                  </a:txBody>
                  <a:tcPr marL="19050" marR="19050" marT="19050" marB="1905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Проведение семинаров с классными руководителями по проблемам безнадзорности и правонарушений несовершеннолетних.</a:t>
                      </a:r>
                    </a:p>
                  </a:txBody>
                  <a:tcPr marL="19050" marR="19050" marT="19050" marB="1905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И.о. вожатый</a:t>
                      </a:r>
                    </a:p>
                  </a:txBody>
                  <a:tcPr marL="19050" marR="19050" marT="19050" marB="1905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По отдельному плану (не реже 2 раз в год)</a:t>
                      </a:r>
                    </a:p>
                  </a:txBody>
                  <a:tcPr marL="19050" marR="19050" marT="19050" marB="19050">
                    <a:solidFill>
                      <a:schemeClr val="bg1"/>
                    </a:solidFill>
                  </a:tcPr>
                </a:tc>
              </a:tr>
              <a:tr h="18140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1.6.</a:t>
                      </a:r>
                    </a:p>
                  </a:txBody>
                  <a:tcPr marL="19050" marR="19050" marT="19050" marB="1905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Активизация работы по пропаганде правовых знаний среди несовершеннолетних (разработка тематику лекций, бесед по пропаганде правовых знаний, проведение месячников, иные мероприятия по пропаганде правовых знаний и т.д.)</a:t>
                      </a:r>
                    </a:p>
                  </a:txBody>
                  <a:tcPr marL="19050" marR="19050" marT="19050" marB="1905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И.о. вожатый, общественный инспектор, участковый полиции, классные руководители</a:t>
                      </a:r>
                    </a:p>
                  </a:txBody>
                  <a:tcPr marL="19050" marR="19050" marT="19050" marB="1905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В течение года (ежемесячно)</a:t>
                      </a:r>
                    </a:p>
                  </a:txBody>
                  <a:tcPr marL="19050" marR="19050" marT="19050" marB="1905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6153547"/>
          </a:xfrm>
        </p:spPr>
        <p:txBody>
          <a:bodyPr/>
          <a:lstStyle/>
          <a:p>
            <a:pPr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«Государство признает детство важным этапом жизни человека и  исходит из принципов приоритетной подготовки детей к полноценной жизни в обществе, развития у них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общест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венно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значимой и творческой активности,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вос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питания у них высоких  нравственных качеств: патриотизма и гражданственности….» -                  </a:t>
            </a:r>
          </a:p>
          <a:p>
            <a:pPr>
              <a:buNone/>
              <a:defRPr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                                                  </a:t>
            </a:r>
          </a:p>
          <a:p>
            <a:pPr algn="r">
              <a:buNone/>
              <a:defRPr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 декларирует ФЗ РФ «Об основных гарантиях прав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ребенка в  РФ»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algn="ctr">
              <a:buNone/>
            </a:pPr>
            <a:endParaRPr lang="ru-RU" sz="440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СИСТЕМА РАБОТЫ</a:t>
            </a:r>
          </a:p>
          <a:p>
            <a:pPr algn="ctr">
              <a:buNone/>
            </a:pPr>
            <a:r>
              <a:rPr lang="ru-RU" sz="4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МКОУ ОСТАНИНСКОЙ ОШ</a:t>
            </a:r>
          </a:p>
          <a:p>
            <a:pPr algn="ctr">
              <a:buNone/>
            </a:pPr>
            <a:r>
              <a:rPr lang="ru-RU" sz="4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 ПРОФИЛАКТИКЕ ПРАВОНАРУШЕНИЙ И ПРЕСТУПЛЕНИЙ СРЕДИ ОБУЧАЮЩИХСЯ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600" b="1" dirty="0" smtClean="0"/>
              <a:t>1. Диагностическая деятельность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— выявление учащихся с отклонениями в поведении в первом классе и своевременная организация работы по коррекции их поведения;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— изучение уровня развития и воспитанности учащихся;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— наблюдение за учащимися в различных ситуациях;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— определение положения ребенка в коллективе сверстников, в семье;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— изучение и выявление интересов и склонностей ребенка;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— изучение особенностей характера и темперамента ребенка;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— учет состояния здоровья ребенка;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— наблюдение за контактом ребенка с родителями (опекунами).</a:t>
            </a:r>
          </a:p>
          <a:p>
            <a:pPr>
              <a:buNone/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sz="3600" b="1" dirty="0" smtClean="0"/>
              <a:t>2. Индивидуально-коррекционная работа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— индивидуальное консультирование по вопросам исправления недостатков поведения;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— изучение индивидуальных особенностей, уровня воспитанности учащихся и на основе изученного определение конкретных задач и методов дальнейшего педагогического воздействия;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— индивидуальная работа классного руководителя, общественного инспектора, администрации школы с учащимися, требующими коррекции поведения;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— создание условий для развития творческих способностей ребенка, помощь в организации разумного досуга (кружки, спортивные секции и др.);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— вовлечение учащихся в активную общественную работу;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— ненавязчивый контроль со стороны учителя, классного руководителя, общественного инспектора, администрации школы за поведением ребенка в классном коллективе и во внеурочное время;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— привлечение к чтению художественной литературы, запись в библиотеку;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— индивидуальные беседы, встречи с интересными людьми.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/>
              <a:t>3. Работа с семьей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— изучение социального положения ребенка в семье (обследование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жбт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условий  обучающихся);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— выступление учителей на родительских собраниях;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— посещение семей с целью проведения бесед по вопросам профилактики преступлений и правонарушений;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— встречи с работниками инспекции по делам несовершеннолетних, прокуратуры, следственных органов;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— индивидуальные консультации для родителей, организация службы доверия;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— привлечение родителей к проведению родительских собраний, бесед с учащимися, к участию в общешкольных мероприятиях;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— проведение творческих встреч, тематических родительских собраний;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— приглашение родителей неблагополучных семей на школьные праздники ;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4. Взаимодействие с заинтересованными организациями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сотрудничество с комиссией по делам несовершеннолетних района;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— сотрудничество  с медицинским персоналом.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5. Информационная, организационно-методическая деятельность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— проведение совместных малых и больших педагогических советов, целевых совещаний, дискуссий и т.п.;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— взаимодействие методических объединений классных руководителей старших классов и учителей начальных классов (преемственность в работе);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— разработка комплексно-целевой программы «Профилактика правонарушений и преступлений среди несовершеннолетних»;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— разработка индивидуальной программы коррекции поведения трудновоспитуемых подростков;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— составление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характериск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обучающихся, состоящих на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внутришкольном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контроле в ПДН;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— разработка материалов в помощь классному руководителю;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— организация выставок литературы, плакатов;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000" b="1" dirty="0" smtClean="0"/>
              <a:t>6. Правовое просвещение учащихся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изучение и обсуждение Правил для учащихся;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— изучение Закона «О правах ребенка»;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— изучение Уголовного кодекса РФ об ответственности несовершеннолетних;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— организация встреч с работниками ОВД, ПДН;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— проведение месячника правовых знаний;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4992" y="260648"/>
            <a:ext cx="8381463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8496944" cy="6408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"/>
          <p:cNvSpPr>
            <a:spLocks noChangeArrowheads="1"/>
          </p:cNvSpPr>
          <p:nvPr/>
        </p:nvSpPr>
        <p:spPr bwMode="auto">
          <a:xfrm>
            <a:off x="571500" y="785813"/>
            <a:ext cx="8215313" cy="5294312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 eaLnBrk="0" hangingPunct="0"/>
            <a:r>
              <a:rPr lang="ru-RU" sz="800" i="1" dirty="0">
                <a:solidFill>
                  <a:srgbClr val="002060"/>
                </a:solidFill>
                <a:latin typeface="Franklin Gothic Book" pitchFamily="34" charset="0"/>
              </a:rPr>
              <a:t>     </a:t>
            </a:r>
            <a:r>
              <a:rPr lang="ru-RU" sz="3200" b="1" i="1" dirty="0">
                <a:solidFill>
                  <a:srgbClr val="002060"/>
                </a:solidFill>
              </a:rPr>
              <a:t>…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</a:rPr>
              <a:t> 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</a:rPr>
              <a:t>Дети подобны нежным цветам в огромном саду. Им нужен утренний ветерок и весеннее солнце, а не изнуряющий зной и сильная  буря. Нельзя оскорблять и ненавидеть своих детей, обижать их, нельзя использовать силу, унижать                   в присутствии друзей, преувеличивать их ошибки. Обращайтесь с детьми с величайшей добротой                     и любовью, и тогда их уважение к вам будет идти из глубины сердца, и они исполнят свой долг... </a:t>
            </a:r>
          </a:p>
          <a:p>
            <a:pPr algn="r" eaLnBrk="0" hangingPunct="0"/>
            <a:endParaRPr lang="ru-RU" sz="2800" i="1" u="sng" dirty="0">
              <a:solidFill>
                <a:srgbClr val="002060"/>
              </a:solidFill>
              <a:latin typeface="Times New Roman" pitchFamily="18" charset="0"/>
            </a:endParaRPr>
          </a:p>
          <a:p>
            <a:pPr algn="ctr" eaLnBrk="0" hangingPunct="0"/>
            <a:r>
              <a:rPr lang="ru-RU" sz="2800" i="1" u="sng" dirty="0">
                <a:solidFill>
                  <a:srgbClr val="002060"/>
                </a:solidFill>
                <a:latin typeface="Times New Roman" pitchFamily="18" charset="0"/>
              </a:rPr>
              <a:t>А. </a:t>
            </a:r>
            <a:r>
              <a:rPr lang="ru-RU" sz="2800" i="1" u="sng" dirty="0" err="1">
                <a:solidFill>
                  <a:srgbClr val="002060"/>
                </a:solidFill>
                <a:latin typeface="Times New Roman" pitchFamily="18" charset="0"/>
              </a:rPr>
              <a:t>Фурутана</a:t>
            </a:r>
            <a:r>
              <a:rPr lang="ru-RU" sz="2800" i="1" u="sng" dirty="0">
                <a:solidFill>
                  <a:srgbClr val="002060"/>
                </a:solidFill>
                <a:latin typeface="Times New Roman" pitchFamily="18" charset="0"/>
              </a:rPr>
              <a:t> ,  </a:t>
            </a:r>
            <a:r>
              <a:rPr lang="ru-RU" sz="2800" i="1" u="sng" dirty="0">
                <a:solidFill>
                  <a:srgbClr val="002060"/>
                </a:solidFill>
              </a:rPr>
              <a:t>«</a:t>
            </a:r>
            <a:r>
              <a:rPr lang="ru-RU" sz="2800" i="1" u="sng" dirty="0">
                <a:solidFill>
                  <a:srgbClr val="002060"/>
                </a:solidFill>
                <a:latin typeface="Times New Roman" pitchFamily="18" charset="0"/>
              </a:rPr>
              <a:t>Отцы, матери, дети</a:t>
            </a:r>
            <a:r>
              <a:rPr lang="ru-RU" sz="2800" i="1" u="sng" dirty="0">
                <a:solidFill>
                  <a:srgbClr val="002060"/>
                </a:solidFill>
              </a:rPr>
              <a:t>»</a:t>
            </a:r>
            <a:r>
              <a:rPr lang="ru-RU" sz="2800" i="1" u="sng" dirty="0">
                <a:solidFill>
                  <a:srgbClr val="002060"/>
                </a:solidFill>
                <a:latin typeface="Times New Roman" pitchFamily="18" charset="0"/>
              </a:rPr>
              <a:t> </a:t>
            </a:r>
            <a:endParaRPr lang="ru-RU" sz="2800" u="sng" dirty="0">
              <a:solidFill>
                <a:srgbClr val="002060"/>
              </a:solidFill>
            </a:endParaRPr>
          </a:p>
          <a:p>
            <a:pPr eaLnBrk="0" hangingPunct="0"/>
            <a:r>
              <a:rPr lang="ru-RU" sz="3200" dirty="0">
                <a:solidFill>
                  <a:srgbClr val="002060"/>
                </a:solidFill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dirty="0" smtClean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Любое 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преступное</a:t>
            </a:r>
            <a:r>
              <a:rPr lang="ru-RU" sz="4400" dirty="0" smtClean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поведение несовершеннолетнего является 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следствием социальной </a:t>
            </a:r>
            <a:r>
              <a:rPr lang="ru-RU" sz="4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дезадаптации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(отклонения в поведении)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D:\САВЧЕНКО\НАБОР КАРТИНОК\ШАБЛОНЫ  ШКОЛА 2\rs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25" y="714375"/>
            <a:ext cx="2438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286000" y="3284984"/>
            <a:ext cx="4572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algn="ctr">
              <a:defRPr/>
            </a:pPr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ЗА ВНИМАНИЕ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60648"/>
            <a:ext cx="8363272" cy="5865515"/>
          </a:xfrm>
        </p:spPr>
        <p:txBody>
          <a:bodyPr/>
          <a:lstStyle/>
          <a:p>
            <a:pPr>
              <a:buNone/>
            </a:pP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Правонарушение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 это виновное поведение </a:t>
            </a:r>
            <a:r>
              <a:rPr lang="ru-RU" sz="4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праводееспособного</a:t>
            </a:r>
            <a:r>
              <a:rPr lang="ru-RU" sz="4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лица, которое противоречит предписаниям норм права, </a:t>
            </a:r>
            <a:r>
              <a:rPr lang="ru-RU" sz="4400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причиняет вред другим лицам</a:t>
            </a:r>
            <a:r>
              <a:rPr lang="ru-RU" sz="4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4400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влечет</a:t>
            </a:r>
            <a:r>
              <a:rPr lang="ru-RU" sz="4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 собой юридическую </a:t>
            </a:r>
            <a:r>
              <a:rPr lang="ru-RU" sz="4400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ответственность.  </a:t>
            </a:r>
            <a:endParaRPr lang="ru-RU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Правонарушения: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Проступки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4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Преступления 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4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самые тяжелые правонарушения).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>
              <a:buNone/>
            </a:pP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1.Уголовная ответственность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ответственность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 нарушение законов, предусмотренных Уголовным кодексом. Преступление, предусмотренное уголовным законом общественно опасное, посягающее на общественный строй, собственность, личность, права и свободы граждан, общественный порядок (убийство, грабёж, изнасилование, оскорбления, мелкие хищения, хулиганство).</a:t>
            </a:r>
          </a:p>
          <a:p>
            <a:pPr>
              <a:buNone/>
            </a:pPr>
            <a:r>
              <a:rPr lang="ru-RU" sz="2800" i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злостное хулиганство, кражу, изнасилование уголовная ответственность наступает с 14 лет.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>
              <a:buNone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2.Административная ответственность </a:t>
            </a:r>
            <a:r>
              <a:rPr lang="ru-RU" sz="3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применяется за нарушения, предусмотренные кодексом об административных правонарушениях. К административным нарушения относятся: нарушение правил дорожного движения, нарушение противопожарной безопасности. </a:t>
            </a:r>
          </a:p>
          <a:p>
            <a:pPr>
              <a:buNone/>
            </a:pP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000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3000" i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административные правонарушения к ответственности привлекаются с 16 лет. Наказание: штраф, предупреждение, исправительные работы.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>
              <a:buNone/>
            </a:pPr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Дисциплинарная ответственность </a:t>
            </a:r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это нарушение трудовых обязанностей, т.е. нарушение трудового законодательства, к примеру: опоздание на работу, прогул без уважительной причины.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r>
              <a:rPr lang="ru-RU" sz="4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Гражданско</a:t>
            </a:r>
            <a:r>
              <a:rPr lang="ru-RU" sz="4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правовая ответственность </a:t>
            </a:r>
            <a:r>
              <a:rPr lang="ru-RU" sz="4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регулирует имущественные отношения. Наказания к правонарушителю: возмещение вреда, уплата ущерба.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офилактика противоправного поведения несовершеннолетних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Профилактика противоправного поведения несовершеннолетних</Template>
  <TotalTime>91</TotalTime>
  <Words>1392</Words>
  <Application>Microsoft Office PowerPoint</Application>
  <PresentationFormat>Экран (4:3)</PresentationFormat>
  <Paragraphs>144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4" baseType="lpstr">
      <vt:lpstr>Arial</vt:lpstr>
      <vt:lpstr>Franklin Gothic Book</vt:lpstr>
      <vt:lpstr>Times New Roman</vt:lpstr>
      <vt:lpstr>Профилактика противоправного поведения несовершеннолетних</vt:lpstr>
      <vt:lpstr>«Профилактика противоправного поведения несовершеннолетних» </vt:lpstr>
      <vt:lpstr>Презентация PowerPoint</vt:lpstr>
      <vt:lpstr>Презентация PowerPoint</vt:lpstr>
      <vt:lpstr>Презентация PowerPoint</vt:lpstr>
      <vt:lpstr>Правонарушения: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Задача школы в сфере предупреждения правонарушений:</vt:lpstr>
      <vt:lpstr> Признаки отклоняющегося поведения подростков: </vt:lpstr>
      <vt:lpstr> Признаками проблемных детей могут являться: </vt:lpstr>
      <vt:lpstr>Почему формируется такое поведение?  Что влияет на подростков?</vt:lpstr>
      <vt:lpstr>Школе необходимо:</vt:lpstr>
      <vt:lpstr>  Раннюю профилактику, можно определить как совокупность мер, осуществляемых с тем чтобы: </vt:lpstr>
      <vt:lpstr> Основными направлениями ранней профилактики являются ОУ: </vt:lpstr>
      <vt:lpstr>Социальная работа с несовершеннолетними должна решать следующие задачи: </vt:lpstr>
      <vt:lpstr>Презентация PowerPoint</vt:lpstr>
      <vt:lpstr>Презентация PowerPoint</vt:lpstr>
      <vt:lpstr>Презентация PowerPoint</vt:lpstr>
      <vt:lpstr> 1. Диагностическая деятельность </vt:lpstr>
      <vt:lpstr>2. Индивидуально-коррекционная работа</vt:lpstr>
      <vt:lpstr>3. Работа с семьей</vt:lpstr>
      <vt:lpstr> 4. Взаимодействие с заинтересованными организациями </vt:lpstr>
      <vt:lpstr> 5. Информационная, организационно-методическая деятельность </vt:lpstr>
      <vt:lpstr> 6. Правовое просвещение учащихся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«Профилактика противоправного поведения несовершеннолетних»</dc:title>
  <dc:creator>Алена</dc:creator>
  <cp:lastModifiedBy>Ефимова</cp:lastModifiedBy>
  <cp:revision>11</cp:revision>
  <dcterms:created xsi:type="dcterms:W3CDTF">2017-11-02T11:02:51Z</dcterms:created>
  <dcterms:modified xsi:type="dcterms:W3CDTF">2018-10-15T04:32:22Z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361003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