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sldIdLst>
    <p:sldId id="263" r:id="rId2"/>
    <p:sldId id="256" r:id="rId3"/>
    <p:sldId id="257" r:id="rId4"/>
    <p:sldId id="260" r:id="rId5"/>
    <p:sldId id="261" r:id="rId6"/>
    <p:sldId id="262" r:id="rId7"/>
    <p:sldId id="258" r:id="rId8"/>
    <p:sldId id="259" r:id="rId9"/>
    <p:sldId id="264" r:id="rId10"/>
    <p:sldId id="265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7" d="100"/>
          <a:sy n="67" d="100"/>
        </p:scale>
        <p:origin x="75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546100" y="-4763"/>
            <a:ext cx="5014912" cy="6862763"/>
            <a:chOff x="2928938" y="-4763"/>
            <a:chExt cx="5014912" cy="6862763"/>
          </a:xfrm>
        </p:grpSpPr>
        <p:sp>
          <p:nvSpPr>
            <p:cNvPr id="22" name="Freeform 6"/>
            <p:cNvSpPr/>
            <p:nvPr/>
          </p:nvSpPr>
          <p:spPr bwMode="auto">
            <a:xfrm>
              <a:off x="3367088" y="-4763"/>
              <a:ext cx="1063625" cy="2782888"/>
            </a:xfrm>
            <a:custGeom>
              <a:avLst/>
              <a:gdLst/>
              <a:ahLst/>
              <a:cxnLst/>
              <a:rect l="0" t="0" r="r" b="b"/>
              <a:pathLst>
                <a:path w="670" h="1753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23" name="Freeform 7"/>
            <p:cNvSpPr/>
            <p:nvPr/>
          </p:nvSpPr>
          <p:spPr bwMode="auto">
            <a:xfrm>
              <a:off x="2928938" y="-4763"/>
              <a:ext cx="1035050" cy="2673350"/>
            </a:xfrm>
            <a:custGeom>
              <a:avLst/>
              <a:gdLst/>
              <a:ahLst/>
              <a:cxnLst/>
              <a:rect l="0" t="0" r="r" b="b"/>
              <a:pathLst>
                <a:path w="652" h="1684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24" name="Freeform 9"/>
            <p:cNvSpPr/>
            <p:nvPr/>
          </p:nvSpPr>
          <p:spPr bwMode="auto">
            <a:xfrm>
              <a:off x="2928938" y="2582862"/>
              <a:ext cx="2693987" cy="4275138"/>
            </a:xfrm>
            <a:custGeom>
              <a:avLst/>
              <a:gdLst/>
              <a:ahLst/>
              <a:cxnLst/>
              <a:rect l="0" t="0" r="r" b="b"/>
              <a:pathLst>
                <a:path w="1697" h="2693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5" name="Freeform 10"/>
            <p:cNvSpPr/>
            <p:nvPr/>
          </p:nvSpPr>
          <p:spPr bwMode="auto">
            <a:xfrm>
              <a:off x="3371850" y="2692400"/>
              <a:ext cx="3332162" cy="4165600"/>
            </a:xfrm>
            <a:custGeom>
              <a:avLst/>
              <a:gdLst/>
              <a:ahLst/>
              <a:cxnLst/>
              <a:rect l="0" t="0" r="r" b="b"/>
              <a:pathLst>
                <a:path w="2099" h="2624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6" name="Freeform 11"/>
            <p:cNvSpPr/>
            <p:nvPr/>
          </p:nvSpPr>
          <p:spPr bwMode="auto">
            <a:xfrm>
              <a:off x="3367088" y="2687637"/>
              <a:ext cx="4576762" cy="4170363"/>
            </a:xfrm>
            <a:custGeom>
              <a:avLst/>
              <a:gdLst/>
              <a:ahLst/>
              <a:cxnLst/>
              <a:rect l="0" t="0" r="r" b="b"/>
              <a:pathLst>
                <a:path w="2883" h="2627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7" name="Freeform 12"/>
            <p:cNvSpPr/>
            <p:nvPr/>
          </p:nvSpPr>
          <p:spPr bwMode="auto">
            <a:xfrm>
              <a:off x="2928938" y="2578100"/>
              <a:ext cx="3584575" cy="4279900"/>
            </a:xfrm>
            <a:custGeom>
              <a:avLst/>
              <a:gdLst/>
              <a:ahLst/>
              <a:cxnLst/>
              <a:rect l="0" t="0" r="r" b="b"/>
              <a:pathLst>
                <a:path w="2258" h="2696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28401" y="1380068"/>
            <a:ext cx="8574622" cy="2616199"/>
          </a:xfrm>
        </p:spPr>
        <p:txBody>
          <a:bodyPr anchor="b">
            <a:normAutofit/>
          </a:bodyPr>
          <a:lstStyle>
            <a:lvl1pPr algn="r">
              <a:defRPr sz="60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15377" y="3996267"/>
            <a:ext cx="6987645" cy="1388534"/>
          </a:xfrm>
        </p:spPr>
        <p:txBody>
          <a:bodyPr anchor="t">
            <a:normAutofit/>
          </a:bodyPr>
          <a:lstStyle>
            <a:lvl1pPr marL="0" indent="0" algn="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FE8A60-131D-40E7-AD7C-6B6701F237FF}" type="datetimeFigureOut">
              <a:rPr lang="ru-RU" smtClean="0"/>
              <a:t>15.10.2018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2412" y="5883275"/>
            <a:ext cx="4324044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1B4FD-3EF5-41EE-A743-CA80182D5C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5339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4732865"/>
            <a:ext cx="10018711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386012" y="932112"/>
            <a:ext cx="8225944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1" y="5299603"/>
            <a:ext cx="10018711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FE8A60-131D-40E7-AD7C-6B6701F237FF}" type="datetimeFigureOut">
              <a:rPr lang="ru-RU" smtClean="0"/>
              <a:t>15.10.2018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1B4FD-3EF5-41EE-A743-CA80182D5C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97573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685800"/>
            <a:ext cx="10018711" cy="304800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343400"/>
            <a:ext cx="10018713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FE8A60-131D-40E7-AD7C-6B6701F237FF}" type="datetimeFigureOut">
              <a:rPr lang="ru-RU" smtClean="0"/>
              <a:t>15.10.2018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1B4FD-3EF5-41EE-A743-CA80182D5C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67999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36811" y="3428999"/>
            <a:ext cx="8532815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1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FE8A60-131D-40E7-AD7C-6B6701F237FF}" type="datetimeFigureOut">
              <a:rPr lang="ru-RU" smtClean="0"/>
              <a:t>15.10.2018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1B4FD-3EF5-41EE-A743-CA80182D5C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3926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3308581"/>
            <a:ext cx="10018709" cy="1468800"/>
          </a:xfrm>
        </p:spPr>
        <p:txBody>
          <a:bodyPr anchor="b">
            <a:normAutofit/>
          </a:bodyPr>
          <a:lstStyle>
            <a:lvl1pPr algn="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7381"/>
            <a:ext cx="10018710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FE8A60-131D-40E7-AD7C-6B6701F237FF}" type="datetimeFigureOut">
              <a:rPr lang="ru-RU" smtClean="0"/>
              <a:t>15.10.2018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1B4FD-3EF5-41EE-A743-CA80182D5C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98876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3" y="3886200"/>
            <a:ext cx="10018710" cy="889000"/>
          </a:xfrm>
        </p:spPr>
        <p:txBody>
          <a:bodyPr vert="horz" lIns="91440" tIns="45720" rIns="91440" bIns="45720" rtlCol="0" anchor="b">
            <a:normAutofit/>
          </a:bodyPr>
          <a:lstStyle>
            <a:lvl1pPr algn="r"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5200"/>
            <a:ext cx="10018710" cy="10160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FE8A60-131D-40E7-AD7C-6B6701F237FF}" type="datetimeFigureOut">
              <a:rPr lang="ru-RU" smtClean="0"/>
              <a:t>15.10.2018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1B4FD-3EF5-41EE-A743-CA80182D5C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29692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685800"/>
            <a:ext cx="10018712" cy="2727325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2" y="3505200"/>
            <a:ext cx="10018713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3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FE8A60-131D-40E7-AD7C-6B6701F237FF}" type="datetimeFigureOut">
              <a:rPr lang="ru-RU" smtClean="0"/>
              <a:t>15.10.2018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1B4FD-3EF5-41EE-A743-CA80182D5C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87386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FE8A60-131D-40E7-AD7C-6B6701F237FF}" type="datetimeFigureOut">
              <a:rPr lang="ru-RU" smtClean="0"/>
              <a:t>15.10.2018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1B4FD-3EF5-41EE-A743-CA80182D5C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23498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732655" y="685800"/>
            <a:ext cx="1770369" cy="5105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4312" y="685800"/>
            <a:ext cx="8019742" cy="51054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FE8A60-131D-40E7-AD7C-6B6701F237FF}" type="datetimeFigureOut">
              <a:rPr lang="ru-RU" smtClean="0"/>
              <a:t>15.10.2018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1B4FD-3EF5-41EE-A743-CA80182D5C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32276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FE8A60-131D-40E7-AD7C-6B6701F237FF}" type="datetimeFigureOut">
              <a:rPr lang="ru-RU" smtClean="0"/>
              <a:t>15.10.2018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951856" y="5867131"/>
            <a:ext cx="551167" cy="365125"/>
          </a:xfrm>
        </p:spPr>
        <p:txBody>
          <a:bodyPr/>
          <a:lstStyle/>
          <a:p>
            <a:fld id="{6361B4FD-3EF5-41EE-A743-CA80182D5C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84676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2279" y="2666999"/>
            <a:ext cx="8930747" cy="2110382"/>
          </a:xfrm>
        </p:spPr>
        <p:txBody>
          <a:bodyPr anchor="b"/>
          <a:lstStyle>
            <a:lvl1pPr algn="r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2278" y="4777381"/>
            <a:ext cx="893074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FE8A60-131D-40E7-AD7C-6B6701F237FF}" type="datetimeFigureOut">
              <a:rPr lang="ru-RU" smtClean="0"/>
              <a:t>15.10.2018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1B4FD-3EF5-41EE-A743-CA80182D5C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01289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84312" y="2666999"/>
            <a:ext cx="4895055" cy="31242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07967" y="2667000"/>
            <a:ext cx="4895056" cy="3124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FE8A60-131D-40E7-AD7C-6B6701F237FF}" type="datetimeFigureOut">
              <a:rPr lang="ru-RU" smtClean="0"/>
              <a:t>15.10.2018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1B4FD-3EF5-41EE-A743-CA80182D5C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5811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72179" y="2658533"/>
            <a:ext cx="4607188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84311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880487" y="2667000"/>
            <a:ext cx="462253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7967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FE8A60-131D-40E7-AD7C-6B6701F237FF}" type="datetimeFigureOut">
              <a:rPr lang="ru-RU" smtClean="0"/>
              <a:t>15.10.2018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1B4FD-3EF5-41EE-A743-CA80182D5C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15128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FE8A60-131D-40E7-AD7C-6B6701F237FF}" type="datetimeFigureOut">
              <a:rPr lang="ru-RU" smtClean="0"/>
              <a:t>15.10.2018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1B4FD-3EF5-41EE-A743-CA80182D5C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68644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FE8A60-131D-40E7-AD7C-6B6701F237FF}" type="datetimeFigureOut">
              <a:rPr lang="ru-RU" smtClean="0"/>
              <a:t>15.10.2018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1B4FD-3EF5-41EE-A743-CA80182D5C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47306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1600200"/>
            <a:ext cx="3549121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62033" y="685799"/>
            <a:ext cx="6240990" cy="5105401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2" y="2971800"/>
            <a:ext cx="3549121" cy="18288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FE8A60-131D-40E7-AD7C-6B6701F237FF}" type="datetimeFigureOut">
              <a:rPr lang="ru-RU" smtClean="0"/>
              <a:t>15.10.2018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1B4FD-3EF5-41EE-A743-CA80182D5C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52290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2724" y="1752599"/>
            <a:ext cx="5426158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94682" y="914400"/>
            <a:ext cx="3280974" cy="4572000"/>
          </a:xfrm>
          <a:prstGeom prst="roundRect">
            <a:avLst>
              <a:gd name="adj" fmla="val 42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2724" y="3124199"/>
            <a:ext cx="5426158" cy="1828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FE8A60-131D-40E7-AD7C-6B6701F237FF}" type="datetimeFigureOut">
              <a:rPr lang="ru-RU" smtClean="0"/>
              <a:t>15.10.2018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1B4FD-3EF5-41EE-A743-CA80182D5C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36845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150812" y="0"/>
            <a:ext cx="2436813" cy="6858001"/>
            <a:chOff x="1320800" y="0"/>
            <a:chExt cx="2436813" cy="6858001"/>
          </a:xfrm>
        </p:grpSpPr>
        <p:sp>
          <p:nvSpPr>
            <p:cNvPr id="8" name="Freeform 6"/>
            <p:cNvSpPr/>
            <p:nvPr/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9" name="Freeform 7"/>
            <p:cNvSpPr/>
            <p:nvPr/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0" name="Freeform 8"/>
            <p:cNvSpPr/>
            <p:nvPr/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1" name="Freeform 9"/>
            <p:cNvSpPr/>
            <p:nvPr/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2" name="Freeform 10"/>
            <p:cNvSpPr/>
            <p:nvPr/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13" name="Freeform 11"/>
            <p:cNvSpPr/>
            <p:nvPr/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0" y="2666999"/>
            <a:ext cx="10018713" cy="31242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732656" y="5883275"/>
            <a:ext cx="1143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4DFE8A60-131D-40E7-AD7C-6B6701F237FF}" type="datetimeFigureOut">
              <a:rPr lang="ru-RU" smtClean="0"/>
              <a:t>15.10.2018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2279" y="5883275"/>
            <a:ext cx="708417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51856" y="5883275"/>
            <a:ext cx="5511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6361B4FD-3EF5-41EE-A743-CA80182D5C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10334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  <p:sldLayoutId id="2147483780" r:id="rId12"/>
    <p:sldLayoutId id="2147483781" r:id="rId13"/>
    <p:sldLayoutId id="2147483782" r:id="rId14"/>
    <p:sldLayoutId id="2147483783" r:id="rId15"/>
    <p:sldLayoutId id="2147483784" r:id="rId16"/>
    <p:sldLayoutId id="2147483785" r:id="rId17"/>
  </p:sldLayoutIdLst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Классный  час: </a:t>
            </a:r>
            <a:b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«Профилактика правонарушений среди подростков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Подготовила: </a:t>
            </a:r>
            <a:r>
              <a:rPr lang="ru-RU" b="1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Яковченкова</a:t>
            </a:r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Валентина Михайловна, учитель биологии  СОГБОУ « </a:t>
            </a:r>
            <a:r>
              <a:rPr lang="ru-RU" b="1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Духовщинская</a:t>
            </a:r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школа-интернат для обучающихся с ограниченными возможностями здоровья»</a:t>
            </a:r>
            <a:endParaRPr lang="ru-RU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125585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09600" y="651163"/>
            <a:ext cx="10806545" cy="52219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750"/>
              </a:spcAft>
            </a:pPr>
            <a:r>
              <a:rPr lang="ru-RU" sz="200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6. Какие бывают виды задержаний?</a:t>
            </a:r>
            <a:endParaRPr lang="ru-RU" sz="20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Aft>
                <a:spcPts val="750"/>
              </a:spcAft>
            </a:pPr>
            <a:r>
              <a:rPr lang="ru-RU" sz="2000" dirty="0" smtClean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r>
              <a:rPr lang="ru-RU" sz="200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Вас задержали в 23 часа 15 мин. без сопровождения взрослых. Какое наказание вам грозит?</a:t>
            </a:r>
            <a:endParaRPr lang="ru-RU" sz="20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Aft>
                <a:spcPts val="750"/>
              </a:spcAft>
            </a:pPr>
            <a:r>
              <a:rPr lang="ru-RU" sz="2000" dirty="0" smtClean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8</a:t>
            </a:r>
            <a:r>
              <a:rPr lang="ru-RU" sz="200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Вы решили «отложить» контрольную работу и позвонить в милицию, сообщив, что в здание лицея заложена бомба. Какое наказание предусмотрено за заведомо ложный вызов?</a:t>
            </a:r>
            <a:endParaRPr lang="ru-RU" sz="20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Aft>
                <a:spcPts val="750"/>
              </a:spcAft>
            </a:pPr>
            <a:endParaRPr lang="ru-RU" sz="20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Aft>
                <a:spcPts val="750"/>
              </a:spcAft>
            </a:pPr>
            <a:r>
              <a:rPr lang="ru-RU" sz="200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9. Подлежит ли наказанию нецензурная брань в общественных местах, приставание к гражданам?</a:t>
            </a:r>
            <a:endParaRPr lang="ru-RU" sz="20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Aft>
                <a:spcPts val="750"/>
              </a:spcAft>
            </a:pPr>
            <a:r>
              <a:rPr lang="ru-RU" sz="2000" dirty="0" smtClean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r>
              <a:rPr lang="ru-RU" sz="200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Вас задержали и доставили для допроса в отделение полиции. Какие существуют правила проведения допроса несовершеннолетних?</a:t>
            </a:r>
            <a:endParaRPr lang="ru-RU" sz="20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Aft>
                <a:spcPts val="750"/>
              </a:spcAft>
            </a:pPr>
            <a:r>
              <a:rPr lang="ru-RU" sz="2000" dirty="0" smtClean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11</a:t>
            </a:r>
            <a:r>
              <a:rPr lang="ru-RU" sz="200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Как наказывается распитие спиртных напитков в общественных местах?</a:t>
            </a:r>
            <a:endParaRPr lang="ru-RU" sz="20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Aft>
                <a:spcPts val="750"/>
              </a:spcAft>
            </a:pPr>
            <a:r>
              <a:rPr lang="ru-RU" sz="2000" dirty="0" smtClean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12</a:t>
            </a:r>
            <a:r>
              <a:rPr lang="ru-RU" sz="200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Подросток, находясь на дискотеке, приобрел для себя наркотик. Подлежит ли наказанию его поступок?</a:t>
            </a:r>
            <a:endParaRPr lang="ru-RU" sz="20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solidFill>
                  <a:srgbClr val="333333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13</a:t>
            </a:r>
            <a:r>
              <a:rPr lang="ru-RU" sz="2000" dirty="0">
                <a:solidFill>
                  <a:srgbClr val="333333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Какие наказания Предусмотрены за нарушение правил, обеспечивающих безопасность движения на железнодорожном транспорте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030923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42108" y="526473"/>
            <a:ext cx="9213273" cy="45448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750"/>
              </a:spcAft>
            </a:pPr>
            <a:r>
              <a:rPr lang="ru-RU" sz="4400" i="1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1.Что такое правонарушение</a:t>
            </a:r>
            <a:r>
              <a:rPr lang="ru-RU" sz="4400" i="1" dirty="0" smtClean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?</a:t>
            </a:r>
          </a:p>
          <a:p>
            <a:pPr>
              <a:spcAft>
                <a:spcPts val="750"/>
              </a:spcAft>
            </a:pPr>
            <a:endParaRPr lang="ru-RU" sz="44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750"/>
              </a:spcAft>
            </a:pPr>
            <a:r>
              <a:rPr lang="ru-RU" sz="4400" u="sng" dirty="0">
                <a:solidFill>
                  <a:srgbClr val="00000A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ПРАВОНАРУШЕНИЕ</a:t>
            </a:r>
            <a:r>
              <a:rPr lang="ru-RU" sz="4400" dirty="0">
                <a:solidFill>
                  <a:srgbClr val="00000A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– </a:t>
            </a:r>
            <a:r>
              <a:rPr lang="ru-RU" sz="3600" i="1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ЭТО АНТИОБЩЕСТВЕННОЕ ДЕЯНИЕ, ПРИЧИНЯЮЩЕЕ ВРЕД ОБЩЕСТВУ, ЗАПРЕЩЁННОЕ ЗАКОНОМ И ВЛЕКУЩЕЕ НАКАЗАНИЕ.</a:t>
            </a:r>
            <a:endParaRPr lang="ru-RU" sz="3600" dirty="0">
              <a:solidFill>
                <a:srgbClr val="0070C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738151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80655" y="955964"/>
            <a:ext cx="9559636" cy="34368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750"/>
              </a:spcAft>
            </a:pPr>
            <a:r>
              <a:rPr lang="ru-RU" sz="3600" i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2.</a:t>
            </a:r>
            <a:r>
              <a:rPr lang="ru-RU" sz="3600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Что такое ЗАКОН</a:t>
            </a:r>
            <a:r>
              <a:rPr lang="ru-RU" sz="3600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?</a:t>
            </a:r>
          </a:p>
          <a:p>
            <a:pPr>
              <a:spcAft>
                <a:spcPts val="750"/>
              </a:spcAft>
            </a:pPr>
            <a:endParaRPr lang="ru-RU" sz="36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750"/>
              </a:spcAft>
            </a:pPr>
            <a:r>
              <a:rPr lang="ru-RU" sz="3600" b="1" u="sng" dirty="0">
                <a:solidFill>
                  <a:srgbClr val="00000A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ЗАКОН –</a:t>
            </a:r>
            <a:r>
              <a:rPr lang="ru-RU" sz="3600" dirty="0">
                <a:solidFill>
                  <a:srgbClr val="00000A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r>
              <a:rPr lang="ru-RU" sz="3200" i="1" dirty="0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ЭТО НОРМАТИВНЫЙ АКТ (ДОКУМЕНТ), ПРИНЯТЫЙ ВЫСШИМ ОРГАНОМ ГОСУДАРВЕННОЙ ВЛАСТИ В УСТАНОВЛЕННОМ КОНСТИТУЦИЕЙ ПОРЯДКЕ.</a:t>
            </a:r>
            <a:endParaRPr lang="ru-RU" sz="3200" dirty="0">
              <a:solidFill>
                <a:srgbClr val="7030A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67888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348726" y="969818"/>
            <a:ext cx="6875023" cy="44012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ВИДЫ</a:t>
            </a:r>
          </a:p>
          <a:p>
            <a:pPr algn="ctr"/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ю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ридической ответственности</a:t>
            </a:r>
          </a:p>
          <a:p>
            <a:pPr marL="571500" indent="-571500" algn="ctr">
              <a:buFont typeface="Wingdings" panose="05000000000000000000" pitchFamily="2" charset="2"/>
              <a:buChar char="q"/>
            </a:pP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Уголовная</a:t>
            </a:r>
          </a:p>
          <a:p>
            <a:pPr marL="571500" indent="-571500" algn="ctr">
              <a:buFont typeface="Wingdings" panose="05000000000000000000" pitchFamily="2" charset="2"/>
              <a:buChar char="q"/>
            </a:pP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Административная</a:t>
            </a:r>
          </a:p>
          <a:p>
            <a:pPr marL="571500" indent="-571500" algn="ctr">
              <a:buFont typeface="Wingdings" panose="05000000000000000000" pitchFamily="2" charset="2"/>
              <a:buChar char="q"/>
            </a:pP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Дисциплинарная</a:t>
            </a:r>
          </a:p>
          <a:p>
            <a:pPr marL="571500" indent="-571500" algn="ctr">
              <a:buFont typeface="Wingdings" panose="05000000000000000000" pitchFamily="2" charset="2"/>
              <a:buChar char="q"/>
            </a:pP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Гражданско-правовая</a:t>
            </a:r>
          </a:p>
          <a:p>
            <a:pPr marL="571500" indent="-571500" algn="ctr">
              <a:buFont typeface="Wingdings" panose="05000000000000000000" pitchFamily="2" charset="2"/>
              <a:buChar char="q"/>
            </a:pP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449423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33055" y="2008909"/>
            <a:ext cx="9240981" cy="40899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spcAft>
                <a:spcPts val="750"/>
              </a:spcAft>
              <a:buFont typeface="+mj-lt"/>
              <a:buAutoNum type="arabicPeriod"/>
            </a:pPr>
            <a:r>
              <a:rPr lang="ru-RU" sz="2400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«ХУЛИГАНСТВО» Ст.213 УК РФ</a:t>
            </a:r>
            <a:r>
              <a:rPr lang="ru-RU" sz="2400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;</a:t>
            </a:r>
          </a:p>
          <a:p>
            <a:pPr marL="342900" lvl="0" indent="-342900">
              <a:spcAft>
                <a:spcPts val="750"/>
              </a:spcAft>
              <a:buFont typeface="+mj-lt"/>
              <a:buAutoNum type="arabicPeriod"/>
            </a:pPr>
            <a:endParaRPr lang="ru-RU" sz="2400" dirty="0" smtClean="0">
              <a:solidFill>
                <a:srgbClr val="FF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>
              <a:spcAft>
                <a:spcPts val="750"/>
              </a:spcAft>
              <a:buFont typeface="+mj-lt"/>
              <a:buAutoNum type="arabicPeriod"/>
            </a:pPr>
            <a:r>
              <a:rPr lang="ru-RU" sz="2400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«РАСПИТИЕ СПИРТНЫХ НАПИТКОВ» Ст. 162 УК </a:t>
            </a:r>
            <a:r>
              <a:rPr lang="ru-RU" sz="2400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РФ</a:t>
            </a:r>
          </a:p>
          <a:p>
            <a:pPr marL="342900" lvl="0" indent="-342900">
              <a:spcAft>
                <a:spcPts val="750"/>
              </a:spcAft>
              <a:buFont typeface="+mj-lt"/>
              <a:buAutoNum type="arabicPeriod"/>
            </a:pPr>
            <a:endParaRPr lang="ru-RU" sz="2400" dirty="0" smtClean="0">
              <a:solidFill>
                <a:srgbClr val="FF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>
              <a:spcAft>
                <a:spcPts val="750"/>
              </a:spcAft>
              <a:buFont typeface="+mj-lt"/>
              <a:buAutoNum type="arabicPeriod"/>
            </a:pPr>
            <a:r>
              <a:rPr lang="ru-RU" sz="2400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«ВЫМОГАТЕЛЬСТВО» Ст. 163 УК РФ</a:t>
            </a:r>
            <a:r>
              <a:rPr lang="ru-RU" sz="2400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;</a:t>
            </a:r>
          </a:p>
          <a:p>
            <a:pPr marL="342900" lvl="0" indent="-342900">
              <a:spcAft>
                <a:spcPts val="750"/>
              </a:spcAft>
              <a:buFont typeface="+mj-lt"/>
              <a:buAutoNum type="arabicPeriod"/>
            </a:pPr>
            <a:endParaRPr lang="ru-RU" sz="2400" dirty="0" smtClean="0">
              <a:solidFill>
                <a:srgbClr val="FF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2400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«Заведомо ложное сообщение об акте терроризма»(ст.207 УК РФ</a:t>
            </a:r>
            <a:r>
              <a:rPr lang="ru-RU" sz="2400" dirty="0" smtClean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</a:t>
            </a: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+mj-lt"/>
              <a:buAutoNum type="arabicPeriod"/>
            </a:pPr>
            <a:endParaRPr lang="ru-RU" sz="2400" dirty="0" smtClean="0">
              <a:solidFill>
                <a:srgbClr val="FF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+mj-lt"/>
              <a:buAutoNum type="arabicPeriod"/>
            </a:pPr>
            <a:r>
              <a:rPr lang="ru-RU" sz="2400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«Хищение личного </a:t>
            </a:r>
            <a:r>
              <a:rPr lang="ru-RU" sz="2400" dirty="0" err="1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имущества»ст</a:t>
            </a:r>
            <a:r>
              <a:rPr lang="ru-RU" sz="2400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158 УК РФ.  </a:t>
            </a:r>
            <a:endParaRPr lang="ru-RU" sz="2400" dirty="0">
              <a:solidFill>
                <a:srgbClr val="FF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951017" y="955964"/>
            <a:ext cx="545869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ПРАВОНАРУШЕНИЯ:</a:t>
            </a:r>
            <a:endParaRPr lang="ru-RU" sz="4000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379460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49927" y="914401"/>
            <a:ext cx="9892146" cy="47295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750"/>
              </a:spcAft>
            </a:pPr>
            <a:r>
              <a:rPr lang="ru-RU" sz="3600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Правонарушения, за которые  </a:t>
            </a:r>
            <a:r>
              <a:rPr lang="ru-RU" sz="3600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могут доставить в </a:t>
            </a:r>
            <a:r>
              <a:rPr lang="ru-RU" sz="3600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милицию подростка?</a:t>
            </a:r>
            <a:endParaRPr lang="ru-RU" sz="3600" dirty="0" smtClean="0">
              <a:solidFill>
                <a:srgbClr val="FF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750"/>
              </a:spcAft>
            </a:pPr>
            <a:r>
              <a:rPr lang="ru-RU" sz="2800" b="1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1.Нарушение правил дорожного движения</a:t>
            </a:r>
            <a:endParaRPr lang="ru-RU" sz="28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750"/>
              </a:spcAft>
            </a:pPr>
            <a:r>
              <a:rPr lang="ru-RU" sz="2800" b="1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2.Распитие спиртных напитков и пива в общественных местах (т.е. любое место за пределами твоей квартиры) и появление в пьяном виде.</a:t>
            </a:r>
            <a:endParaRPr lang="ru-RU" sz="28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750"/>
              </a:spcAft>
            </a:pPr>
            <a:r>
              <a:rPr lang="ru-RU" sz="2800" b="1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3.Мелкое хулиганство (драка, злословие и т.д.).</a:t>
            </a:r>
            <a:endParaRPr lang="ru-RU" sz="28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750"/>
              </a:spcAft>
            </a:pPr>
            <a:r>
              <a:rPr lang="ru-RU" sz="2800" b="1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4.Незаконная продажа.</a:t>
            </a:r>
            <a:endParaRPr lang="ru-RU" sz="28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750"/>
              </a:spcAft>
            </a:pPr>
            <a:r>
              <a:rPr lang="ru-RU" sz="2800" b="1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5.Злостное неповиновение.</a:t>
            </a:r>
            <a:endParaRPr lang="ru-RU" sz="2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57947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31818" y="1163782"/>
            <a:ext cx="9033164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750"/>
              </a:spcAft>
            </a:pPr>
            <a:r>
              <a:rPr lang="ru-RU" sz="3200" b="1" u="sng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Ч</a:t>
            </a:r>
            <a:r>
              <a:rPr lang="ru-RU" sz="3200" b="1" u="sng" dirty="0" smtClean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ем </a:t>
            </a:r>
            <a:r>
              <a:rPr lang="ru-RU" sz="3200" b="1" u="sng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«очевидец» отличается от «свидетеля»? </a:t>
            </a:r>
            <a:endParaRPr lang="ru-RU" sz="3200" b="1" u="sng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750"/>
              </a:spcAft>
            </a:pPr>
            <a:endParaRPr lang="ru-RU" sz="16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750"/>
              </a:spcAft>
            </a:pPr>
            <a:r>
              <a:rPr lang="ru-RU" sz="3200" b="1" i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Очевидец –</a:t>
            </a:r>
            <a:r>
              <a:rPr lang="ru-RU" sz="3200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3200" dirty="0">
                <a:solidFill>
                  <a:srgbClr val="00B05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не несет ответственности за свои слова, он говорит то, что видел или то, что думает по поводу происшествия. Поэтому может сказать неправду.</a:t>
            </a:r>
            <a:endParaRPr lang="ru-RU" sz="3200" dirty="0" smtClean="0">
              <a:solidFill>
                <a:srgbClr val="00B05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750"/>
              </a:spcAft>
            </a:pPr>
            <a:r>
              <a:rPr lang="ru-RU" sz="3200" b="1" i="1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Свидетель</a:t>
            </a:r>
            <a:r>
              <a:rPr lang="ru-RU" sz="3200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– </a:t>
            </a:r>
            <a:r>
              <a:rPr lang="ru-RU" sz="3200" dirty="0">
                <a:solidFill>
                  <a:srgbClr val="00B05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это лицо, на которое указал подозреваемый или потерпевший. Он несет уголовную ответственность за дачу ложных показаний.</a:t>
            </a:r>
            <a:endParaRPr lang="ru-RU" sz="3200" dirty="0">
              <a:solidFill>
                <a:srgbClr val="00B05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977747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03563" y="166569"/>
            <a:ext cx="10764981" cy="6370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750"/>
              </a:spcAft>
            </a:pPr>
            <a:r>
              <a:rPr lang="ru-RU" sz="3200" b="1" u="sng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Предположим, вас привели в отделение полиции</a:t>
            </a:r>
            <a:r>
              <a:rPr lang="ru-RU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endParaRPr lang="ru-RU" sz="16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>
              <a:spcAft>
                <a:spcPts val="750"/>
              </a:spcAft>
              <a:buFont typeface="Symbol" panose="05050102010706020507" pitchFamily="18" charset="2"/>
              <a:buChar char=""/>
            </a:pPr>
            <a:r>
              <a:rPr lang="ru-RU" sz="240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Знайте, дежурный должен немедленно сообщить о вашем задержании родителям, если вы совершили незначительное правонарушение, то после составления протокола вас должны немедленно отпустить или дождаться ваших родителей, чтобы они забрали вас домой.</a:t>
            </a:r>
            <a:endParaRPr lang="ru-RU" sz="24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>
              <a:spcAft>
                <a:spcPts val="750"/>
              </a:spcAft>
              <a:buFont typeface="Symbol" panose="05050102010706020507" pitchFamily="18" charset="2"/>
              <a:buChar char=""/>
            </a:pPr>
            <a:r>
              <a:rPr lang="ru-RU" sz="240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Если вы совершили более серьезное правонарушение, то вас могут задержать в административном порядке – не более 3 часов (время после составления протокола).</a:t>
            </a:r>
            <a:endParaRPr lang="ru-RU" sz="24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>
              <a:spcAft>
                <a:spcPts val="750"/>
              </a:spcAft>
              <a:buFont typeface="Symbol" panose="05050102010706020507" pitchFamily="18" charset="2"/>
              <a:buChar char=""/>
            </a:pPr>
            <a:r>
              <a:rPr lang="ru-RU" sz="240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Вас не имеют права помещать в камеру предварительного заключения (КПЗ), если там уже находятся взрослые!</a:t>
            </a:r>
            <a:endParaRPr lang="ru-RU" sz="24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>
              <a:spcAft>
                <a:spcPts val="750"/>
              </a:spcAft>
              <a:buFont typeface="Symbol" panose="05050102010706020507" pitchFamily="18" charset="2"/>
              <a:buChar char=""/>
            </a:pPr>
            <a:r>
              <a:rPr lang="ru-RU" sz="240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Вас могут заключить по стражу, если вы подозреваетесь в совершении тяжкого преступления. Это решение принимает только суд.</a:t>
            </a:r>
            <a:endParaRPr lang="ru-RU" sz="24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>
              <a:spcAft>
                <a:spcPts val="750"/>
              </a:spcAft>
              <a:buFont typeface="Symbol" panose="05050102010706020507" pitchFamily="18" charset="2"/>
              <a:buChar char=""/>
            </a:pPr>
            <a:r>
              <a:rPr lang="ru-RU" sz="240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Допрос несовершеннолетнего должен проходить при педагоге, при адвокате. При этом родители могут присутствовать, но их присутствие не обязательно.</a:t>
            </a:r>
            <a:endParaRPr lang="ru-RU" sz="24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>
              <a:spcAft>
                <a:spcPts val="750"/>
              </a:spcAft>
              <a:buFont typeface="Symbol" panose="05050102010706020507" pitchFamily="18" charset="2"/>
              <a:buChar char=""/>
            </a:pPr>
            <a:r>
              <a:rPr lang="ru-RU" sz="240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Помните, любые действия сотрудников милиции вы можете обжаловать!</a:t>
            </a:r>
            <a:endParaRPr lang="ru-RU" sz="2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744220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42107" y="847983"/>
            <a:ext cx="9878291" cy="5468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750"/>
              </a:spcAft>
            </a:pPr>
            <a:r>
              <a:rPr lang="ru-RU" sz="3600" b="1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Викторина «Закон и я».</a:t>
            </a:r>
            <a:endParaRPr lang="ru-RU" sz="3600" dirty="0" smtClean="0">
              <a:solidFill>
                <a:srgbClr val="C0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750"/>
              </a:spcAft>
            </a:pPr>
            <a:r>
              <a:rPr lang="ru-RU" sz="280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1. С какого возраста наступает уголовная ответственность для лиц, совершивших преступления?</a:t>
            </a:r>
            <a:endParaRPr lang="ru-RU" sz="28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750"/>
              </a:spcAft>
            </a:pPr>
            <a:r>
              <a:rPr lang="ru-RU" sz="2800" dirty="0" smtClean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2</a:t>
            </a:r>
            <a:r>
              <a:rPr lang="ru-RU" sz="280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 Может ли быть привлечен к уголовной ответственности несовершеннолетний, не достигший 14-летнего возраста?</a:t>
            </a:r>
            <a:endParaRPr lang="ru-RU" sz="28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750"/>
              </a:spcAft>
            </a:pPr>
            <a:r>
              <a:rPr lang="ru-RU" sz="2800" dirty="0" smtClean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3</a:t>
            </a:r>
            <a:r>
              <a:rPr lang="ru-RU" sz="280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 Какие виды наказаний не применяются к несовершеннолетним?</a:t>
            </a:r>
            <a:endParaRPr lang="ru-RU" sz="28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750"/>
              </a:spcAft>
            </a:pPr>
            <a:r>
              <a:rPr lang="ru-RU" sz="2800" dirty="0" smtClean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4</a:t>
            </a:r>
            <a:r>
              <a:rPr lang="ru-RU" sz="280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 Где отбывают наказание несовершеннолетние?</a:t>
            </a:r>
            <a:endParaRPr lang="ru-RU" sz="28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750"/>
              </a:spcAft>
            </a:pPr>
            <a:r>
              <a:rPr lang="ru-RU" sz="2800" dirty="0" smtClean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5</a:t>
            </a:r>
            <a:r>
              <a:rPr lang="ru-RU" sz="280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 Несовершеннолетний совершил преступление в день своего рождения, по достижении 14 лет. Может ли он привлекаться к уголовной ответственности</a:t>
            </a:r>
            <a:r>
              <a:rPr lang="ru-RU" sz="2800" dirty="0" smtClean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?</a:t>
            </a:r>
            <a:endParaRPr lang="ru-RU" sz="28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057404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араллакс">
  <a:themeElements>
    <a:clrScheme name="Параллакс">
      <a:dk1>
        <a:sysClr val="windowText" lastClr="000000"/>
      </a:dk1>
      <a:lt1>
        <a:sysClr val="window" lastClr="FFFFFF"/>
      </a:lt1>
      <a:dk2>
        <a:srgbClr val="212121"/>
      </a:dk2>
      <a:lt2>
        <a:srgbClr val="CDD0D1"/>
      </a:lt2>
      <a:accent1>
        <a:srgbClr val="30ACEC"/>
      </a:accent1>
      <a:accent2>
        <a:srgbClr val="80C34F"/>
      </a:accent2>
      <a:accent3>
        <a:srgbClr val="E29D3E"/>
      </a:accent3>
      <a:accent4>
        <a:srgbClr val="D64A3B"/>
      </a:accent4>
      <a:accent5>
        <a:srgbClr val="D64787"/>
      </a:accent5>
      <a:accent6>
        <a:srgbClr val="A666E1"/>
      </a:accent6>
      <a:hlink>
        <a:srgbClr val="3085ED"/>
      </a:hlink>
      <a:folHlink>
        <a:srgbClr val="82B6F4"/>
      </a:folHlink>
    </a:clrScheme>
    <a:fontScheme name="Параллакс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Параллакс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04000"/>
              </a:schemeClr>
            </a:gs>
            <a:gs pos="100000">
              <a:schemeClr val="phClr">
                <a:tint val="8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2000"/>
              </a:schemeClr>
            </a:gs>
            <a:gs pos="100000">
              <a:schemeClr val="phClr"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rnd" cmpd="sng" algn="ctr">
          <a:solidFill>
            <a:schemeClr val="phClr">
              <a:tint val="6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6000" endPos="32000" dist="12700" dir="5400000" sy="-100000" rotWithShape="0"/>
          </a:effectLst>
        </a:effectStyle>
        <a:effectStyle>
          <a:effectLst>
            <a:outerShdw blurRad="38100" dist="25400" dir="5400000" rotWithShape="0">
              <a:srgbClr val="000000">
                <a:alpha val="6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254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6000"/>
                <a:satMod val="180000"/>
              </a:schemeClr>
              <a:schemeClr val="phClr">
                <a:tint val="80000"/>
                <a:satMod val="120000"/>
                <a:lumMod val="18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allax" id="{3388167B-A2EB-4685-9635-1831D9AEF8C4}" vid="{4F7A876A-7598-49CA-AFC8-8EDA2551E4A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TM03457496[[fn=Параллакс]]</Template>
  <TotalTime>40</TotalTime>
  <Words>556</Words>
  <Application>Microsoft Office PowerPoint</Application>
  <PresentationFormat>Широкоэкранный</PresentationFormat>
  <Paragraphs>56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7" baseType="lpstr">
      <vt:lpstr>Arial</vt:lpstr>
      <vt:lpstr>Calibri</vt:lpstr>
      <vt:lpstr>Corbel</vt:lpstr>
      <vt:lpstr>Symbol</vt:lpstr>
      <vt:lpstr>Times New Roman</vt:lpstr>
      <vt:lpstr>Wingdings</vt:lpstr>
      <vt:lpstr>Параллакс</vt:lpstr>
      <vt:lpstr>Классный  час:  «Профилактика правонарушений среди подростков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Классный  час:  «Профилактика правонарушений среди подростков</dc:title>
  <dc:creator>Пользователь</dc:creator>
  <cp:lastModifiedBy>Ефимова</cp:lastModifiedBy>
  <cp:revision>5</cp:revision>
  <dcterms:created xsi:type="dcterms:W3CDTF">2017-12-24T16:15:59Z</dcterms:created>
  <dcterms:modified xsi:type="dcterms:W3CDTF">2018-10-15T04:32:46Z</dcterms:modified>
</cp:coreProperties>
</file>