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708" r:id="rId1"/>
  </p:sldMasterIdLst>
  <p:notesMasterIdLst>
    <p:notesMasterId r:id="rId15"/>
  </p:notesMasterIdLst>
  <p:sldIdLst>
    <p:sldId id="306" r:id="rId2"/>
    <p:sldId id="307" r:id="rId3"/>
    <p:sldId id="308" r:id="rId4"/>
    <p:sldId id="309" r:id="rId5"/>
    <p:sldId id="313" r:id="rId6"/>
    <p:sldId id="312" r:id="rId7"/>
    <p:sldId id="310" r:id="rId8"/>
    <p:sldId id="311" r:id="rId9"/>
    <p:sldId id="314" r:id="rId10"/>
    <p:sldId id="297" r:id="rId11"/>
    <p:sldId id="290" r:id="rId12"/>
    <p:sldId id="316" r:id="rId13"/>
    <p:sldId id="305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EFC04"/>
    <a:srgbClr val="FF9966"/>
    <a:srgbClr val="66FF99"/>
    <a:srgbClr val="04DEFC"/>
    <a:srgbClr val="19B3D7"/>
    <a:srgbClr val="0FC6F1"/>
    <a:srgbClr val="FFC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77" autoAdjust="0"/>
    <p:restoredTop sz="94662" autoAdjust="0"/>
  </p:normalViewPr>
  <p:slideViewPr>
    <p:cSldViewPr>
      <p:cViewPr>
        <p:scale>
          <a:sx n="60" d="100"/>
          <a:sy n="60" d="100"/>
        </p:scale>
        <p:origin x="1710" y="29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A756566-D7B8-4AF9-B35C-2C85705DA177}" type="datetimeFigureOut">
              <a:rPr lang="ru-RU" smtClean="0"/>
              <a:t>09.09.2020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269AA47-1DC9-46C0-8E31-C01FA0EE13C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8003645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F6BF33-2A44-4847-AA2E-92A809A3B2B8}" type="datetime1">
              <a:rPr lang="ru-RU" smtClean="0"/>
              <a:t>09.09.2020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ECA688-8E18-4443-B2B0-8A6E90F27F93}" type="datetime1">
              <a:rPr lang="ru-RU" smtClean="0"/>
              <a:t>09.09.2020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995BC8-2B8A-4E00-858F-E168DA303B9E}" type="datetime1">
              <a:rPr lang="ru-RU" smtClean="0"/>
              <a:t>09.09.2020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4C0F72-621B-4899-8E1A-3740B9104C1E}" type="datetime1">
              <a:rPr lang="ru-RU" smtClean="0"/>
              <a:t>09.09.2020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90E8B3-670F-4B4F-B58B-9E045A8C1B49}" type="datetime1">
              <a:rPr lang="ru-RU" smtClean="0"/>
              <a:t>09.09.2020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7FC14A-987A-4677-94F9-2D11796C59C6}" type="datetime1">
              <a:rPr lang="ru-RU" smtClean="0"/>
              <a:t>09.09.2020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4E1096-B598-429F-93DB-CAAF8E89403C}" type="datetime1">
              <a:rPr lang="ru-RU" smtClean="0"/>
              <a:t>09.09.2020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ECB9C8-BA07-4D16-B355-A9A43A190389}" type="datetime1">
              <a:rPr lang="ru-RU" smtClean="0"/>
              <a:t>09.09.2020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A6D5EE-3814-40B1-861A-BE6CF3762A1F}" type="datetime1">
              <a:rPr lang="ru-RU" smtClean="0"/>
              <a:t>09.09.2020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1F2849-B1D7-4DD3-86FF-EC96FE26A632}" type="datetime1">
              <a:rPr lang="ru-RU" smtClean="0"/>
              <a:t>09.09.2020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0F2D04-9FC8-447C-863D-05873BD31B6B}" type="datetime1">
              <a:rPr lang="ru-RU" smtClean="0"/>
              <a:t>09.09.2020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microsoft.com/office/2007/relationships/hdphoto" Target="../media/hdphoto2.wdp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microsoft.com/office/2007/relationships/hdphoto" Target="../media/hdphoto1.wdp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D1B97164-6237-4141-B118-0490DF6E841E}" type="datetime1">
              <a:rPr lang="ru-RU" smtClean="0"/>
              <a:t>09.09.2020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pic>
        <p:nvPicPr>
          <p:cNvPr id="15" name="Picture 2" descr="C:\Users\Юлия\Downloads\logo 001 (1).tif"/>
          <p:cNvPicPr>
            <a:picLocks noChangeAspect="1" noChangeArrowheads="1"/>
          </p:cNvPicPr>
          <p:nvPr userDrawn="1"/>
        </p:nvPicPr>
        <p:blipFill>
          <a:blip r:embed="rId13" cstate="print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rightnessContrast bright="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315420"/>
            <a:ext cx="1008112" cy="9533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3"/>
          <p:cNvPicPr>
            <a:picLocks noChangeAspect="1" noChangeArrowheads="1"/>
          </p:cNvPicPr>
          <p:nvPr userDrawn="1"/>
        </p:nvPicPr>
        <p:blipFill>
          <a:blip r:embed="rId15"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268362"/>
            <a:ext cx="8352928" cy="461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3057"/>
            <a:ext cx="9139938" cy="6858000"/>
          </a:xfrm>
          <a:prstGeom prst="rect">
            <a:avLst/>
          </a:prstGeom>
          <a:ln>
            <a:noFill/>
          </a:ln>
        </p:spPr>
      </p:pic>
      <p:sp>
        <p:nvSpPr>
          <p:cNvPr id="4" name="Прямоугольник 3"/>
          <p:cNvSpPr/>
          <p:nvPr/>
        </p:nvSpPr>
        <p:spPr>
          <a:xfrm>
            <a:off x="3335384" y="1651561"/>
            <a:ext cx="5259976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 организации и проведении </a:t>
            </a:r>
            <a:br>
              <a:rPr lang="ru-RU" sz="28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социально-психологического тестирования обучающихся</a:t>
            </a:r>
            <a:br>
              <a:rPr lang="ru-RU" sz="28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общеобразовательных организаций</a:t>
            </a:r>
            <a:br>
              <a:rPr lang="ru-RU" sz="28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28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2020/2021 </a:t>
            </a:r>
            <a:r>
              <a:rPr lang="ru-RU" sz="28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учебном году </a:t>
            </a:r>
            <a:endParaRPr lang="ru-RU" sz="2800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xmlns="" id="{7C50E6A7-56C4-4776-B61E-DC17E61A1A49}"/>
              </a:ext>
            </a:extLst>
          </p:cNvPr>
          <p:cNvSpPr/>
          <p:nvPr/>
        </p:nvSpPr>
        <p:spPr>
          <a:xfrm>
            <a:off x="772477" y="231950"/>
            <a:ext cx="5765075" cy="853440"/>
          </a:xfrm>
          <a:prstGeom prst="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МАОУ СОШ № 63</a:t>
            </a:r>
            <a:endParaRPr lang="ru-RU" sz="2400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xmlns="" id="{ADFF54A9-6E3E-4F5C-BEC5-16618FE19CD1}"/>
              </a:ext>
            </a:extLst>
          </p:cNvPr>
          <p:cNvSpPr/>
          <p:nvPr/>
        </p:nvSpPr>
        <p:spPr>
          <a:xfrm>
            <a:off x="3243943" y="5461560"/>
            <a:ext cx="5765075" cy="85344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Заместитель директора </a:t>
            </a:r>
            <a:r>
              <a:rPr lang="ru-RU" sz="2400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Ефимова М.Г.</a:t>
            </a:r>
            <a:endParaRPr lang="ru-RU" sz="2400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Рисунок 6" descr="logotip_shkoly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247682"/>
            <a:ext cx="782955" cy="78486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433661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1611264"/>
            <a:ext cx="8676456" cy="5301208"/>
          </a:xfrm>
        </p:spPr>
        <p:txBody>
          <a:bodyPr>
            <a:normAutofit fontScale="77500" lnSpcReduction="20000"/>
          </a:bodyPr>
          <a:lstStyle/>
          <a:p>
            <a:pPr marL="114300" indent="0" algn="just">
              <a:spcAft>
                <a:spcPts val="600"/>
              </a:spcAft>
              <a:buNone/>
            </a:pPr>
            <a:r>
              <a:rPr lang="ru-RU" b="1" dirty="0"/>
              <a:t>1. </a:t>
            </a:r>
            <a:r>
              <a:rPr lang="ru-RU" dirty="0"/>
              <a:t>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Развитие личностных ресурсов подростка: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формирование позитивной Я-концепции,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самоэффективности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; развитие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эмпатии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интернального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локуса контроля; когнитивного компонента поведения и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оценки, навыков планирования;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повышение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стрессоустойчивости, уровня эмоциональной зрелости;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формирование навыков противостояния групповому давлению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114300" indent="0" algn="just">
              <a:spcAft>
                <a:spcPts val="600"/>
              </a:spcAft>
              <a:buNone/>
            </a:pP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2.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Создание благоприятной социальной среды: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развитие сети творческих объединений и спортивных секций для детей и подростков, повышение социальной активности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обучающихся.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14300" indent="0" algn="just">
              <a:spcAft>
                <a:spcPts val="600"/>
              </a:spcAft>
              <a:buNone/>
            </a:pP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Формирование благоприятного социально-психологического климата в 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образовательном учреждении: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формирование у подростков мотивации на успех; оказание психолого-педагогической поддержки; установление доверительных отношений между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педагогами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обучающимися, развитие форм самоуправления обучающихся.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14300" indent="0" algn="just">
              <a:spcAft>
                <a:spcPts val="600"/>
              </a:spcAft>
              <a:buNone/>
            </a:pP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4. 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Повышение ресурсов семьи: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психолого-педагогическое просвещение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родителей (проведение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мероприятий для родителей по профилактике семейного неблагополучия и предупреждению асоциального поведения обучающихся (в том числе «родительский всеобуч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»), привлечение их к делам образовательного учреждения, развитие социальной активности родителей по отношению к проблеме подростковой наркомании, укрепление связи семьи и образовательного учреждения (информирование семьи об успехах подростка).</a:t>
            </a:r>
          </a:p>
          <a:p>
            <a:pPr marL="114300" indent="0">
              <a:buNone/>
            </a:pPr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24000" y="188640"/>
            <a:ext cx="7620000" cy="1282154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000" b="1" dirty="0" smtClean="0"/>
              <a:t>Результаты социально-психологического тестирования обучающихся позволяют </a:t>
            </a:r>
            <a:r>
              <a:rPr lang="ru-RU" sz="2000" b="1" dirty="0"/>
              <a:t>определить и выделить основные направления профилактической работы в образовательных учреждениях:</a:t>
            </a:r>
          </a:p>
        </p:txBody>
      </p:sp>
      <p:pic>
        <p:nvPicPr>
          <p:cNvPr id="5" name="Рисунок 4" descr="logotip_shkoly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329110"/>
            <a:ext cx="1056456" cy="93964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2600440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11</a:t>
            </a:fld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2"/>
          </p:nvPr>
        </p:nvSpPr>
        <p:spPr>
          <a:xfrm>
            <a:off x="755576" y="692696"/>
            <a:ext cx="7704856" cy="5832648"/>
          </a:xfrm>
          <a:solidFill>
            <a:schemeClr val="bg2">
              <a:lumMod val="40000"/>
              <a:lumOff val="60000"/>
            </a:schemeClr>
          </a:solidFill>
        </p:spPr>
        <p:txBody>
          <a:bodyPr>
            <a:noAutofit/>
          </a:bodyPr>
          <a:lstStyle/>
          <a:p>
            <a:pPr algn="just"/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Профилактическая работа должна быть нацелена на:</a:t>
            </a:r>
          </a:p>
          <a:p>
            <a:pPr marL="342900" indent="-342900" algn="just">
              <a:buFontTx/>
              <a:buChar char="-"/>
            </a:pP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поддержку 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позитивной </a:t>
            </a: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самооценки каждого обучающегося, </a:t>
            </a:r>
          </a:p>
          <a:p>
            <a:pPr marL="342900" indent="-342900" algn="just">
              <a:buFontTx/>
              <a:buChar char="-"/>
            </a:pP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преодоление 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социальной изоляции, </a:t>
            </a: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обучение 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гибкости и терпимости в конфликтных ситуациях</a:t>
            </a: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</a:p>
          <a:p>
            <a:pPr marL="342900" indent="-342900" algn="just">
              <a:buFontTx/>
              <a:buChar char="-"/>
            </a:pP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формирование 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навыков выхода из стресса и конструктивного решения проблем</a:t>
            </a: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</a:p>
          <a:p>
            <a:pPr marL="342900" indent="-342900" algn="just">
              <a:buFontTx/>
              <a:buChar char="-"/>
            </a:pP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поддержку 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процессов самоопределения и </a:t>
            </a: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самореализации,</a:t>
            </a:r>
          </a:p>
          <a:p>
            <a:pPr marL="342900" indent="-342900" algn="just">
              <a:buFontTx/>
              <a:buChar char="-"/>
            </a:pP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обучение техникам отказа от 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наркотических средств, формирование у детей четких представлений о фатальных последствиях употребления </a:t>
            </a: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наркотиков.</a:t>
            </a:r>
            <a:endParaRPr lang="ru-RU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8144" y="4725144"/>
            <a:ext cx="2431112" cy="1664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213926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Объект 6"/>
          <p:cNvSpPr>
            <a:spLocks noGrp="1"/>
          </p:cNvSpPr>
          <p:nvPr>
            <p:ph idx="1"/>
          </p:nvPr>
        </p:nvSpPr>
        <p:spPr>
          <a:xfrm>
            <a:off x="872067" y="1591056"/>
            <a:ext cx="7408333" cy="4535107"/>
          </a:xfrm>
        </p:spPr>
        <p:txBody>
          <a:bodyPr/>
          <a:lstStyle/>
          <a:p>
            <a:r>
              <a:rPr lang="ru-RU" dirty="0"/>
              <a:t>Дайте свое согласие на участие Вашего ребенка в социально-психологическом тестировании!</a:t>
            </a:r>
          </a:p>
          <a:p>
            <a:endParaRPr lang="ru-RU" dirty="0"/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12</a:t>
            </a:fld>
            <a:endParaRPr lang="ru-RU"/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/>
              <a:t>УВАЖАЕМЫЕ РОДИТЕЛИ!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2"/>
          <a:srcRect l="24410" t="24609" r="21886" b="37001"/>
          <a:stretch/>
        </p:blipFill>
        <p:spPr>
          <a:xfrm>
            <a:off x="843830" y="2843784"/>
            <a:ext cx="7774748" cy="30627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855140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39938" cy="6858000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="" xmlns:a16="http://schemas.microsoft.com/office/drawing/2014/main" id="{74F8005F-CBE0-4C02-ADCC-AD3C416F3BB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1031" y="272619"/>
            <a:ext cx="8175445" cy="749873"/>
          </a:xfrm>
          <a:prstGeom prst="rect">
            <a:avLst/>
          </a:prstGeom>
        </p:spPr>
      </p:pic>
      <p:sp>
        <p:nvSpPr>
          <p:cNvPr id="5" name="Объект 2">
            <a:extLst>
              <a:ext uri="{FF2B5EF4-FFF2-40B4-BE49-F238E27FC236}">
                <a16:creationId xmlns="" xmlns:a16="http://schemas.microsoft.com/office/drawing/2014/main" id="{B21E2622-DAD3-45F5-AFD5-B5D28A37DC04}"/>
              </a:ext>
            </a:extLst>
          </p:cNvPr>
          <p:cNvSpPr txBox="1">
            <a:spLocks/>
          </p:cNvSpPr>
          <p:nvPr/>
        </p:nvSpPr>
        <p:spPr>
          <a:xfrm>
            <a:off x="6457996" y="4302276"/>
            <a:ext cx="2232248" cy="1440160"/>
          </a:xfrm>
          <a:prstGeom prst="rect">
            <a:avLst/>
          </a:prstGeom>
          <a:ln w="9525">
            <a:solidFill>
              <a:schemeClr val="tx1"/>
            </a:solidFill>
          </a:ln>
        </p:spPr>
        <p:txBody>
          <a:bodyPr vert="horz" lIns="91440" tIns="45720" rIns="91440" bIns="45720" rtlCol="0">
            <a:normAutofit fontScale="62500" lnSpcReduction="20000"/>
          </a:bodyPr>
          <a:lstStyle>
            <a:lvl1pPr marL="171450" indent="-173736" algn="l" defTabSz="914400" rtl="0" eaLnBrk="1" latinLnBrk="0" hangingPunct="1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Char char="•"/>
              <a:defRPr sz="2200" b="0" i="0" kern="1200" cap="none" spc="30" baseline="0">
                <a:solidFill>
                  <a:schemeClr val="tx2"/>
                </a:solidFill>
                <a:latin typeface="+mn-lt"/>
                <a:ea typeface="+mn-ea"/>
                <a:cs typeface="Tahoma" pitchFamily="34" charset="0"/>
              </a:defRPr>
            </a:lvl1pPr>
            <a:lvl2pPr marL="344488" indent="-173736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Font typeface="Arial" pitchFamily="34" charset="0"/>
              <a:buChar char="•"/>
              <a:defRPr sz="2000" kern="1200">
                <a:solidFill>
                  <a:schemeClr val="tx2"/>
                </a:solidFill>
                <a:latin typeface="+mn-lt"/>
                <a:ea typeface="+mn-ea"/>
                <a:cs typeface="Tahoma" pitchFamily="34" charset="0"/>
              </a:defRPr>
            </a:lvl2pPr>
            <a:lvl3pPr marL="515938" indent="-173736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Font typeface="Arial" pitchFamily="34" charset="0"/>
              <a:buChar char="•"/>
              <a:defRPr sz="1800" kern="1200">
                <a:solidFill>
                  <a:schemeClr val="tx2"/>
                </a:solidFill>
                <a:latin typeface="+mn-lt"/>
                <a:ea typeface="+mn-ea"/>
                <a:cs typeface="Tahoma" pitchFamily="34" charset="0"/>
              </a:defRPr>
            </a:lvl3pPr>
            <a:lvl4pPr marL="688975" indent="-173736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Tahoma" pitchFamily="34" charset="0"/>
              </a:defRPr>
            </a:lvl4pPr>
            <a:lvl5pPr marL="860425" indent="-173736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 baseline="0">
                <a:solidFill>
                  <a:schemeClr val="tx2"/>
                </a:solidFill>
                <a:latin typeface="+mn-lt"/>
                <a:ea typeface="+mn-ea"/>
                <a:cs typeface="Tahoma" pitchFamily="34" charset="0"/>
              </a:defRPr>
            </a:lvl5pPr>
            <a:lvl6pPr marL="1051560" indent="-173736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1234440" indent="-173736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1417320" indent="-173736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1600200" indent="-173736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itchFamily="34" charset="0"/>
              <a:buNone/>
            </a:pP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/>
              <a:t>Информация о проведении тестирования размещается на официальном сайте ГБУ СО «ЦППМСП «Ладо» </a:t>
            </a:r>
            <a:endParaRPr lang="ru-RU" b="1" dirty="0"/>
          </a:p>
        </p:txBody>
      </p:sp>
      <p:sp>
        <p:nvSpPr>
          <p:cNvPr id="6" name="Объект 2">
            <a:extLst>
              <a:ext uri="{FF2B5EF4-FFF2-40B4-BE49-F238E27FC236}">
                <a16:creationId xmlns="" xmlns:a16="http://schemas.microsoft.com/office/drawing/2014/main" id="{7F0EB4B1-C225-484B-8390-81CF3F94BDED}"/>
              </a:ext>
            </a:extLst>
          </p:cNvPr>
          <p:cNvSpPr txBox="1">
            <a:spLocks/>
          </p:cNvSpPr>
          <p:nvPr/>
        </p:nvSpPr>
        <p:spPr>
          <a:xfrm>
            <a:off x="6444208" y="2653454"/>
            <a:ext cx="2232248" cy="1440160"/>
          </a:xfrm>
          <a:prstGeom prst="rect">
            <a:avLst/>
          </a:prstGeom>
          <a:ln w="9525">
            <a:solidFill>
              <a:schemeClr val="tx1"/>
            </a:solidFill>
          </a:ln>
        </p:spPr>
        <p:txBody>
          <a:bodyPr vert="horz" lIns="91440" tIns="45720" rIns="91440" bIns="45720" rtlCol="0">
            <a:normAutofit fontScale="77500" lnSpcReduction="20000"/>
          </a:bodyPr>
          <a:lstStyle>
            <a:lvl1pPr marL="171450" indent="-173736" algn="l" defTabSz="914400" rtl="0" eaLnBrk="1" latinLnBrk="0" hangingPunct="1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Char char="•"/>
              <a:defRPr sz="2200" b="0" i="0" kern="1200" cap="none" spc="30" baseline="0">
                <a:solidFill>
                  <a:schemeClr val="tx2"/>
                </a:solidFill>
                <a:latin typeface="+mn-lt"/>
                <a:ea typeface="+mn-ea"/>
                <a:cs typeface="Tahoma" pitchFamily="34" charset="0"/>
              </a:defRPr>
            </a:lvl1pPr>
            <a:lvl2pPr marL="344488" indent="-173736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Font typeface="Arial" pitchFamily="34" charset="0"/>
              <a:buChar char="•"/>
              <a:defRPr sz="2000" kern="1200">
                <a:solidFill>
                  <a:schemeClr val="tx2"/>
                </a:solidFill>
                <a:latin typeface="+mn-lt"/>
                <a:ea typeface="+mn-ea"/>
                <a:cs typeface="Tahoma" pitchFamily="34" charset="0"/>
              </a:defRPr>
            </a:lvl2pPr>
            <a:lvl3pPr marL="515938" indent="-173736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Font typeface="Arial" pitchFamily="34" charset="0"/>
              <a:buChar char="•"/>
              <a:defRPr sz="1800" kern="1200">
                <a:solidFill>
                  <a:schemeClr val="tx2"/>
                </a:solidFill>
                <a:latin typeface="+mn-lt"/>
                <a:ea typeface="+mn-ea"/>
                <a:cs typeface="Tahoma" pitchFamily="34" charset="0"/>
              </a:defRPr>
            </a:lvl3pPr>
            <a:lvl4pPr marL="688975" indent="-173736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Tahoma" pitchFamily="34" charset="0"/>
              </a:defRPr>
            </a:lvl4pPr>
            <a:lvl5pPr marL="860425" indent="-173736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 baseline="0">
                <a:solidFill>
                  <a:schemeClr val="tx2"/>
                </a:solidFill>
                <a:latin typeface="+mn-lt"/>
                <a:ea typeface="+mn-ea"/>
                <a:cs typeface="Tahoma" pitchFamily="34" charset="0"/>
              </a:defRPr>
            </a:lvl5pPr>
            <a:lvl6pPr marL="1051560" indent="-173736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1234440" indent="-173736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1417320" indent="-173736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1600200" indent="-173736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itchFamily="34" charset="0"/>
              <a:buNone/>
            </a:pP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Оператор проведения СПТ– ГБУ СО «ЦППМСП «Ладо»</a:t>
            </a:r>
          </a:p>
          <a:p>
            <a:endParaRPr lang="ru-RU" dirty="0"/>
          </a:p>
        </p:txBody>
      </p:sp>
      <p:sp>
        <p:nvSpPr>
          <p:cNvPr id="7" name="Объект 2">
            <a:extLst>
              <a:ext uri="{FF2B5EF4-FFF2-40B4-BE49-F238E27FC236}">
                <a16:creationId xmlns="" xmlns:a16="http://schemas.microsoft.com/office/drawing/2014/main" id="{B1B80D0A-7B99-4D1F-9A03-D05C1A89430D}"/>
              </a:ext>
            </a:extLst>
          </p:cNvPr>
          <p:cNvSpPr txBox="1">
            <a:spLocks/>
          </p:cNvSpPr>
          <p:nvPr/>
        </p:nvSpPr>
        <p:spPr>
          <a:xfrm>
            <a:off x="462369" y="4302276"/>
            <a:ext cx="2232248" cy="1457628"/>
          </a:xfrm>
          <a:prstGeom prst="rect">
            <a:avLst/>
          </a:prstGeom>
          <a:ln w="12700">
            <a:solidFill>
              <a:schemeClr val="tx1"/>
            </a:solidFill>
          </a:ln>
        </p:spPr>
        <p:txBody>
          <a:bodyPr vert="horz" lIns="91440" tIns="45720" rIns="91440" bIns="45720" rtlCol="0">
            <a:normAutofit fontScale="92500" lnSpcReduction="20000"/>
          </a:bodyPr>
          <a:lstStyle>
            <a:lvl1pPr marL="171450" indent="-173736" algn="l" defTabSz="914400" rtl="0" eaLnBrk="1" latinLnBrk="0" hangingPunct="1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Char char="•"/>
              <a:defRPr sz="2200" b="0" i="0" kern="1200" cap="none" spc="30" baseline="0">
                <a:solidFill>
                  <a:schemeClr val="tx2"/>
                </a:solidFill>
                <a:latin typeface="+mn-lt"/>
                <a:ea typeface="+mn-ea"/>
                <a:cs typeface="Tahoma" pitchFamily="34" charset="0"/>
              </a:defRPr>
            </a:lvl1pPr>
            <a:lvl2pPr marL="344488" indent="-173736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Font typeface="Arial" pitchFamily="34" charset="0"/>
              <a:buChar char="•"/>
              <a:defRPr sz="2000" kern="1200">
                <a:solidFill>
                  <a:schemeClr val="tx2"/>
                </a:solidFill>
                <a:latin typeface="+mn-lt"/>
                <a:ea typeface="+mn-ea"/>
                <a:cs typeface="Tahoma" pitchFamily="34" charset="0"/>
              </a:defRPr>
            </a:lvl2pPr>
            <a:lvl3pPr marL="515938" indent="-173736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Font typeface="Arial" pitchFamily="34" charset="0"/>
              <a:buChar char="•"/>
              <a:defRPr sz="1800" kern="1200">
                <a:solidFill>
                  <a:schemeClr val="tx2"/>
                </a:solidFill>
                <a:latin typeface="+mn-lt"/>
                <a:ea typeface="+mn-ea"/>
                <a:cs typeface="Tahoma" pitchFamily="34" charset="0"/>
              </a:defRPr>
            </a:lvl3pPr>
            <a:lvl4pPr marL="688975" indent="-173736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Tahoma" pitchFamily="34" charset="0"/>
              </a:defRPr>
            </a:lvl4pPr>
            <a:lvl5pPr marL="860425" indent="-173736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 baseline="0">
                <a:solidFill>
                  <a:schemeClr val="tx2"/>
                </a:solidFill>
                <a:latin typeface="+mn-lt"/>
                <a:ea typeface="+mn-ea"/>
                <a:cs typeface="Tahoma" pitchFamily="34" charset="0"/>
              </a:defRPr>
            </a:lvl5pPr>
            <a:lvl6pPr marL="1051560" indent="-173736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1234440" indent="-173736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1417320" indent="-173736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1600200" indent="-173736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itchFamily="34" charset="0"/>
              <a:buNone/>
            </a:pP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Сроки обработки итогов СПТ на уровне МО– до 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20.11.2020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г.</a:t>
            </a:r>
          </a:p>
          <a:p>
            <a:endParaRPr lang="ru-RU" dirty="0"/>
          </a:p>
        </p:txBody>
      </p:sp>
      <p:pic>
        <p:nvPicPr>
          <p:cNvPr id="8" name="Рисунок 1">
            <a:extLst>
              <a:ext uri="{FF2B5EF4-FFF2-40B4-BE49-F238E27FC236}">
                <a16:creationId xmlns="" xmlns:a16="http://schemas.microsoft.com/office/drawing/2014/main" id="{12FA91B6-D067-4477-B536-C2D6EA74CF7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8114" y="2635986"/>
            <a:ext cx="3456385" cy="31064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Объект 2">
            <a:extLst>
              <a:ext uri="{FF2B5EF4-FFF2-40B4-BE49-F238E27FC236}">
                <a16:creationId xmlns="" xmlns:a16="http://schemas.microsoft.com/office/drawing/2014/main" id="{384E86D4-4C5C-4063-8B19-14BEDE5C068A}"/>
              </a:ext>
            </a:extLst>
          </p:cNvPr>
          <p:cNvSpPr txBox="1">
            <a:spLocks/>
          </p:cNvSpPr>
          <p:nvPr/>
        </p:nvSpPr>
        <p:spPr>
          <a:xfrm>
            <a:off x="462369" y="2638616"/>
            <a:ext cx="2232248" cy="1440160"/>
          </a:xfrm>
          <a:prstGeom prst="rect">
            <a:avLst/>
          </a:prstGeom>
          <a:ln w="9525">
            <a:solidFill>
              <a:schemeClr val="tx1"/>
            </a:solidFill>
          </a:ln>
        </p:spPr>
        <p:txBody>
          <a:bodyPr vert="horz" lIns="91440" tIns="45720" rIns="91440" bIns="45720" rtlCol="0">
            <a:normAutofit fontScale="70000" lnSpcReduction="20000"/>
          </a:bodyPr>
          <a:lstStyle>
            <a:lvl1pPr marL="171450" indent="-173736" algn="l" defTabSz="914400" rtl="0" eaLnBrk="1" latinLnBrk="0" hangingPunct="1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Char char="•"/>
              <a:defRPr sz="2200" b="0" i="0" kern="1200" cap="none" spc="30" baseline="0">
                <a:solidFill>
                  <a:schemeClr val="tx2"/>
                </a:solidFill>
                <a:latin typeface="+mn-lt"/>
                <a:ea typeface="+mn-ea"/>
                <a:cs typeface="Tahoma" pitchFamily="34" charset="0"/>
              </a:defRPr>
            </a:lvl1pPr>
            <a:lvl2pPr marL="344488" indent="-173736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Font typeface="Arial" pitchFamily="34" charset="0"/>
              <a:buChar char="•"/>
              <a:defRPr sz="2000" kern="1200">
                <a:solidFill>
                  <a:schemeClr val="tx2"/>
                </a:solidFill>
                <a:latin typeface="+mn-lt"/>
                <a:ea typeface="+mn-ea"/>
                <a:cs typeface="Tahoma" pitchFamily="34" charset="0"/>
              </a:defRPr>
            </a:lvl2pPr>
            <a:lvl3pPr marL="515938" indent="-173736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Font typeface="Arial" pitchFamily="34" charset="0"/>
              <a:buChar char="•"/>
              <a:defRPr sz="1800" kern="1200">
                <a:solidFill>
                  <a:schemeClr val="tx2"/>
                </a:solidFill>
                <a:latin typeface="+mn-lt"/>
                <a:ea typeface="+mn-ea"/>
                <a:cs typeface="Tahoma" pitchFamily="34" charset="0"/>
              </a:defRPr>
            </a:lvl3pPr>
            <a:lvl4pPr marL="688975" indent="-173736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Tahoma" pitchFamily="34" charset="0"/>
              </a:defRPr>
            </a:lvl4pPr>
            <a:lvl5pPr marL="860425" indent="-173736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 baseline="0">
                <a:solidFill>
                  <a:schemeClr val="tx2"/>
                </a:solidFill>
                <a:latin typeface="+mn-lt"/>
                <a:ea typeface="+mn-ea"/>
                <a:cs typeface="Tahoma" pitchFamily="34" charset="0"/>
              </a:defRPr>
            </a:lvl5pPr>
            <a:lvl6pPr marL="1051560" indent="-173736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1234440" indent="-173736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1417320" indent="-173736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1600200" indent="-173736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itchFamily="34" charset="0"/>
              <a:buNone/>
            </a:pP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Общие сроки проведения СПТ– </a:t>
            </a: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Font typeface="Arial" pitchFamily="34" charset="0"/>
              <a:buNone/>
            </a:pP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 </a:t>
            </a:r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15.09.2020 </a:t>
            </a: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г. по </a:t>
            </a:r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19.09.2019 </a:t>
            </a: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г.</a:t>
            </a:r>
          </a:p>
          <a:p>
            <a:endParaRPr lang="ru-RU" dirty="0"/>
          </a:p>
        </p:txBody>
      </p:sp>
      <p:sp>
        <p:nvSpPr>
          <p:cNvPr id="13" name="Объект 2">
            <a:extLst>
              <a:ext uri="{FF2B5EF4-FFF2-40B4-BE49-F238E27FC236}">
                <a16:creationId xmlns="" xmlns:a16="http://schemas.microsoft.com/office/drawing/2014/main" id="{1721F0D5-2453-4568-BBD9-A7DE73A328A1}"/>
              </a:ext>
            </a:extLst>
          </p:cNvPr>
          <p:cNvSpPr txBox="1">
            <a:spLocks/>
          </p:cNvSpPr>
          <p:nvPr/>
        </p:nvSpPr>
        <p:spPr>
          <a:xfrm>
            <a:off x="476158" y="1216982"/>
            <a:ext cx="8214086" cy="1152128"/>
          </a:xfrm>
          <a:prstGeom prst="rect">
            <a:avLst/>
          </a:prstGeom>
          <a:ln w="12700">
            <a:solidFill>
              <a:srgbClr val="403033"/>
            </a:solidFill>
          </a:ln>
        </p:spPr>
        <p:txBody>
          <a:bodyPr vert="horz" lIns="91440" tIns="45720" rIns="91440" bIns="45720" rtlCol="0">
            <a:normAutofit/>
          </a:bodyPr>
          <a:lstStyle>
            <a:lvl1pPr marL="171450" indent="-173736" algn="l" defTabSz="914400" rtl="0" eaLnBrk="1" latinLnBrk="0" hangingPunct="1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Char char="•"/>
              <a:defRPr sz="2200" b="0" i="0" kern="1200" cap="none" spc="30" baseline="0">
                <a:solidFill>
                  <a:schemeClr val="tx2"/>
                </a:solidFill>
                <a:latin typeface="+mn-lt"/>
                <a:ea typeface="+mn-ea"/>
                <a:cs typeface="Tahoma" pitchFamily="34" charset="0"/>
              </a:defRPr>
            </a:lvl1pPr>
            <a:lvl2pPr marL="344488" indent="-173736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Font typeface="Arial" pitchFamily="34" charset="0"/>
              <a:buChar char="•"/>
              <a:defRPr sz="2000" kern="1200">
                <a:solidFill>
                  <a:schemeClr val="tx2"/>
                </a:solidFill>
                <a:latin typeface="+mn-lt"/>
                <a:ea typeface="+mn-ea"/>
                <a:cs typeface="Tahoma" pitchFamily="34" charset="0"/>
              </a:defRPr>
            </a:lvl2pPr>
            <a:lvl3pPr marL="515938" indent="-173736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Font typeface="Arial" pitchFamily="34" charset="0"/>
              <a:buChar char="•"/>
              <a:defRPr sz="1800" kern="1200">
                <a:solidFill>
                  <a:schemeClr val="tx2"/>
                </a:solidFill>
                <a:latin typeface="+mn-lt"/>
                <a:ea typeface="+mn-ea"/>
                <a:cs typeface="Tahoma" pitchFamily="34" charset="0"/>
              </a:defRPr>
            </a:lvl3pPr>
            <a:lvl4pPr marL="688975" indent="-173736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Tahoma" pitchFamily="34" charset="0"/>
              </a:defRPr>
            </a:lvl4pPr>
            <a:lvl5pPr marL="860425" indent="-173736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 baseline="0">
                <a:solidFill>
                  <a:schemeClr val="tx2"/>
                </a:solidFill>
                <a:latin typeface="+mn-lt"/>
                <a:ea typeface="+mn-ea"/>
                <a:cs typeface="Tahoma" pitchFamily="34" charset="0"/>
              </a:defRPr>
            </a:lvl5pPr>
            <a:lvl6pPr marL="1051560" indent="-173736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1234440" indent="-173736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1417320" indent="-173736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1600200" indent="-173736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itchFamily="34" charset="0"/>
              <a:buNone/>
            </a:pP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Тестируемые – обучающиеся общеобразовательных организаций в возрасте 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13-18 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лет</a:t>
            </a:r>
          </a:p>
          <a:p>
            <a:endParaRPr lang="ru-RU" dirty="0"/>
          </a:p>
        </p:txBody>
      </p:sp>
      <p:sp>
        <p:nvSpPr>
          <p:cNvPr id="14" name="Объект 2">
            <a:extLst>
              <a:ext uri="{FF2B5EF4-FFF2-40B4-BE49-F238E27FC236}">
                <a16:creationId xmlns="" xmlns:a16="http://schemas.microsoft.com/office/drawing/2014/main" id="{BAB31FD9-8C35-4DA5-A458-1249EE308962}"/>
              </a:ext>
            </a:extLst>
          </p:cNvPr>
          <p:cNvSpPr txBox="1">
            <a:spLocks/>
          </p:cNvSpPr>
          <p:nvPr/>
        </p:nvSpPr>
        <p:spPr>
          <a:xfrm>
            <a:off x="462369" y="6120747"/>
            <a:ext cx="8227875" cy="360040"/>
          </a:xfrm>
          <a:prstGeom prst="rect">
            <a:avLst/>
          </a:prstGeom>
          <a:ln w="12700">
            <a:solidFill>
              <a:srgbClr val="403033"/>
            </a:solidFill>
          </a:ln>
        </p:spPr>
        <p:txBody>
          <a:bodyPr vert="horz" lIns="91440" tIns="45720" rIns="91440" bIns="45720" rtlCol="0">
            <a:normAutofit fontScale="92500" lnSpcReduction="20000"/>
          </a:bodyPr>
          <a:lstStyle>
            <a:lvl1pPr marL="171450" indent="-173736" algn="l" defTabSz="914400" rtl="0" eaLnBrk="1" latinLnBrk="0" hangingPunct="1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Char char="•"/>
              <a:defRPr sz="2200" b="0" i="0" kern="1200" cap="none" spc="30" baseline="0">
                <a:solidFill>
                  <a:schemeClr val="tx2"/>
                </a:solidFill>
                <a:latin typeface="+mn-lt"/>
                <a:ea typeface="+mn-ea"/>
                <a:cs typeface="Tahoma" pitchFamily="34" charset="0"/>
              </a:defRPr>
            </a:lvl1pPr>
            <a:lvl2pPr marL="344488" indent="-173736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Font typeface="Arial" pitchFamily="34" charset="0"/>
              <a:buChar char="•"/>
              <a:defRPr sz="2000" kern="1200">
                <a:solidFill>
                  <a:schemeClr val="tx2"/>
                </a:solidFill>
                <a:latin typeface="+mn-lt"/>
                <a:ea typeface="+mn-ea"/>
                <a:cs typeface="Tahoma" pitchFamily="34" charset="0"/>
              </a:defRPr>
            </a:lvl2pPr>
            <a:lvl3pPr marL="515938" indent="-173736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Font typeface="Arial" pitchFamily="34" charset="0"/>
              <a:buChar char="•"/>
              <a:defRPr sz="1800" kern="1200">
                <a:solidFill>
                  <a:schemeClr val="tx2"/>
                </a:solidFill>
                <a:latin typeface="+mn-lt"/>
                <a:ea typeface="+mn-ea"/>
                <a:cs typeface="Tahoma" pitchFamily="34" charset="0"/>
              </a:defRPr>
            </a:lvl3pPr>
            <a:lvl4pPr marL="688975" indent="-173736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Tahoma" pitchFamily="34" charset="0"/>
              </a:defRPr>
            </a:lvl4pPr>
            <a:lvl5pPr marL="860425" indent="-173736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 baseline="0">
                <a:solidFill>
                  <a:schemeClr val="tx2"/>
                </a:solidFill>
                <a:latin typeface="+mn-lt"/>
                <a:ea typeface="+mn-ea"/>
                <a:cs typeface="Tahoma" pitchFamily="34" charset="0"/>
              </a:defRPr>
            </a:lvl5pPr>
            <a:lvl6pPr marL="1051560" indent="-173736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1234440" indent="-173736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1417320" indent="-173736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1600200" indent="-173736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Clr>
                <a:srgbClr val="61625E"/>
              </a:buClr>
              <a:buFont typeface="Arial" pitchFamily="34" charset="0"/>
              <a:buNone/>
            </a:pPr>
            <a:r>
              <a:rPr lang="ru-RU" sz="2400" b="1" dirty="0">
                <a:solidFill>
                  <a:srgbClr val="48231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Сайт ГБУ СО «ЦППМСП «Ладо» - </a:t>
            </a:r>
            <a:r>
              <a:rPr lang="en-US" sz="2400" b="1" dirty="0">
                <a:solidFill>
                  <a:srgbClr val="2E222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http://centerlado.ru/</a:t>
            </a:r>
            <a:r>
              <a:rPr lang="ru-RU" sz="2400" b="1" dirty="0">
                <a:solidFill>
                  <a:srgbClr val="48231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>
              <a:buClr>
                <a:srgbClr val="61625E"/>
              </a:buClr>
            </a:pPr>
            <a:endParaRPr lang="ru-RU" dirty="0">
              <a:solidFill>
                <a:srgbClr val="48231E"/>
              </a:solidFill>
              <a:latin typeface="Candara"/>
            </a:endParaRPr>
          </a:p>
        </p:txBody>
      </p:sp>
      <p:sp>
        <p:nvSpPr>
          <p:cNvPr id="15" name="Номер слайда 14">
            <a:extLst>
              <a:ext uri="{FF2B5EF4-FFF2-40B4-BE49-F238E27FC236}">
                <a16:creationId xmlns="" xmlns:a16="http://schemas.microsoft.com/office/drawing/2014/main" id="{B1B8B290-C29A-44A5-B6FA-A1FAB5BABE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422981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457200" y="1621246"/>
            <a:ext cx="8229600" cy="3450696"/>
          </a:xfrm>
        </p:spPr>
        <p:txBody>
          <a:bodyPr>
            <a:normAutofit lnSpcReduction="10000"/>
          </a:bodyPr>
          <a:lstStyle/>
          <a:p>
            <a:r>
              <a:rPr lang="ru-RU" dirty="0" smtClean="0"/>
              <a:t>- </a:t>
            </a:r>
            <a:r>
              <a:rPr lang="ru-RU" dirty="0"/>
              <a:t>это мир стремительных темпов, новых возможностей, мир соблазнов и искушений</a:t>
            </a:r>
            <a:r>
              <a:rPr lang="ru-RU" dirty="0" smtClean="0"/>
              <a:t>.</a:t>
            </a:r>
            <a:endParaRPr lang="ru-RU" dirty="0"/>
          </a:p>
          <a:p>
            <a:r>
              <a:rPr lang="ru-RU" dirty="0"/>
              <a:t>Не только соблазны и искушения современного мира могут нести опасности для подростка, но и его собственное поведение, часто неуправляемое, импульсивное</a:t>
            </a:r>
            <a:r>
              <a:rPr lang="ru-RU" dirty="0" smtClean="0"/>
              <a:t>.</a:t>
            </a:r>
            <a:endParaRPr lang="ru-RU" dirty="0"/>
          </a:p>
          <a:p>
            <a:r>
              <a:rPr lang="ru-RU" dirty="0"/>
              <a:t>Многих родителей тревожит рискованное поведение подростков, потребность в риске, несмотря на то, что поиск риска характерен практически всем подросткам.</a:t>
            </a:r>
          </a:p>
          <a:p>
            <a:endParaRPr lang="ru-RU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2</a:t>
            </a:fld>
            <a:endParaRPr lang="ru-RU"/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Современный мир 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82132" y="4896108"/>
            <a:ext cx="3017912" cy="19805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71759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287525" y="1844824"/>
            <a:ext cx="8568952" cy="3450696"/>
          </a:xfrm>
        </p:spPr>
        <p:txBody>
          <a:bodyPr>
            <a:normAutofit fontScale="92500"/>
          </a:bodyPr>
          <a:lstStyle/>
          <a:p>
            <a:r>
              <a:rPr lang="ru-RU" dirty="0"/>
              <a:t>Первый - когда подросток рискует с целью получения позитивного опыта для дальнейшей самостоятельной жизни. Это рискованное поведение помогающее развивать определенные качества личности, </a:t>
            </a:r>
            <a:r>
              <a:rPr lang="ru-RU" u="sng" dirty="0"/>
              <a:t>добиваться поставленных целей</a:t>
            </a:r>
            <a:r>
              <a:rPr lang="ru-RU" dirty="0"/>
              <a:t>.</a:t>
            </a:r>
          </a:p>
          <a:p>
            <a:endParaRPr lang="ru-RU" dirty="0"/>
          </a:p>
          <a:p>
            <a:r>
              <a:rPr lang="ru-RU" dirty="0"/>
              <a:t>Второй - когда поведение, включающее виды деятельности, </a:t>
            </a:r>
            <a:r>
              <a:rPr lang="ru-RU" u="sng" dirty="0"/>
              <a:t>опасны для жизни и здоровья</a:t>
            </a:r>
            <a:r>
              <a:rPr lang="ru-RU" dirty="0"/>
              <a:t>. К ним относятся употребление алкоголя, наркотических и </a:t>
            </a:r>
            <a:r>
              <a:rPr lang="ru-RU" dirty="0" err="1"/>
              <a:t>психоактивных</a:t>
            </a:r>
            <a:r>
              <a:rPr lang="ru-RU" dirty="0"/>
              <a:t> веществ, нарушение закона и т.д.</a:t>
            </a:r>
          </a:p>
          <a:p>
            <a:endParaRPr lang="ru-RU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3</a:t>
            </a:fld>
            <a:endParaRPr lang="ru-RU"/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115616" y="338328"/>
            <a:ext cx="7571184" cy="1252728"/>
          </a:xfrm>
        </p:spPr>
        <p:txBody>
          <a:bodyPr>
            <a:normAutofit fontScale="90000"/>
          </a:bodyPr>
          <a:lstStyle/>
          <a:p>
            <a:r>
              <a:rPr lang="ru-RU" sz="3600" b="1" dirty="0"/>
              <a:t>Выделяют два типа рискованного поведения</a:t>
            </a:r>
            <a:r>
              <a:rPr lang="ru-RU" dirty="0"/>
              <a:t>:</a:t>
            </a:r>
          </a:p>
        </p:txBody>
      </p:sp>
    </p:spTree>
    <p:extLst>
      <p:ext uri="{BB962C8B-B14F-4D97-AF65-F5344CB8AC3E}">
        <p14:creationId xmlns:p14="http://schemas.microsoft.com/office/powerpoint/2010/main" val="25944614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b="1" dirty="0"/>
              <a:t>Фактор </a:t>
            </a:r>
            <a:r>
              <a:rPr lang="ru-RU" b="1" dirty="0" smtClean="0"/>
              <a:t>риска</a:t>
            </a:r>
          </a:p>
          <a:p>
            <a:r>
              <a:rPr lang="ru-RU" b="1" dirty="0"/>
              <a:t>Фактор </a:t>
            </a:r>
            <a:r>
              <a:rPr lang="ru-RU" b="1" dirty="0" smtClean="0"/>
              <a:t>защиты</a:t>
            </a:r>
          </a:p>
          <a:p>
            <a:r>
              <a:rPr lang="ru-RU" b="1" dirty="0"/>
              <a:t>Ребенок должен научиться </a:t>
            </a:r>
            <a:r>
              <a:rPr lang="ru-RU" dirty="0"/>
              <a:t>рисковать в пределах границ безопасных для </a:t>
            </a:r>
            <a:r>
              <a:rPr lang="ru-RU" dirty="0" smtClean="0"/>
              <a:t>жизни</a:t>
            </a:r>
          </a:p>
          <a:p>
            <a:r>
              <a:rPr lang="ru-RU" b="1" dirty="0"/>
              <a:t>Задача родителей</a:t>
            </a:r>
            <a:r>
              <a:rPr lang="ru-RU" dirty="0"/>
              <a:t>, вовремя заметить, распознать, вовремя предотвратить включения ребенка в ситуации опасные для его жизни!</a:t>
            </a:r>
          </a:p>
          <a:p>
            <a:endParaRPr lang="ru-RU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4</a:t>
            </a:fld>
            <a:endParaRPr lang="ru-RU"/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403648" y="338328"/>
            <a:ext cx="7283152" cy="786416"/>
          </a:xfrm>
        </p:spPr>
        <p:txBody>
          <a:bodyPr>
            <a:noAutofit/>
          </a:bodyPr>
          <a:lstStyle/>
          <a:p>
            <a:r>
              <a:rPr lang="ru-RU" sz="2400" b="1" dirty="0"/>
              <a:t>Что необходимо знать родителю, чтобы разобраться в указанном вопросе ?!</a:t>
            </a:r>
          </a:p>
        </p:txBody>
      </p:sp>
    </p:spTree>
    <p:extLst>
      <p:ext uri="{BB962C8B-B14F-4D97-AF65-F5344CB8AC3E}">
        <p14:creationId xmlns:p14="http://schemas.microsoft.com/office/powerpoint/2010/main" val="27688351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1043608" y="1700808"/>
            <a:ext cx="7408333" cy="3450696"/>
          </a:xfrm>
        </p:spPr>
        <p:txBody>
          <a:bodyPr/>
          <a:lstStyle/>
          <a:p>
            <a:r>
              <a:rPr lang="ru-RU" dirty="0"/>
              <a:t>Тестирование позволяет оценить процесс становления личности обучающегося</a:t>
            </a:r>
            <a:r>
              <a:rPr lang="ru-RU" dirty="0" smtClean="0"/>
              <a:t>.</a:t>
            </a:r>
            <a:endParaRPr lang="ru-RU" dirty="0"/>
          </a:p>
          <a:p>
            <a:r>
              <a:rPr lang="ru-RU" dirty="0"/>
              <a:t>Нормальное взросление и развитие - это достижение поставленных целей, получение образования и выход в самостоятельную жизнь!</a:t>
            </a:r>
          </a:p>
          <a:p>
            <a:endParaRPr lang="ru-RU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5</a:t>
            </a:fld>
            <a:endParaRPr lang="ru-RU"/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755576" y="548680"/>
            <a:ext cx="8229600" cy="1252728"/>
          </a:xfrm>
        </p:spPr>
        <p:txBody>
          <a:bodyPr>
            <a:normAutofit fontScale="90000"/>
          </a:bodyPr>
          <a:lstStyle/>
          <a:p>
            <a:r>
              <a:rPr lang="ru-RU" sz="3100" b="1" dirty="0"/>
              <a:t>С какой целью проводится социально-психологическое тестирование?</a:t>
            </a:r>
            <a:r>
              <a:rPr lang="ru-RU" b="1" dirty="0"/>
              <a:t/>
            </a:r>
            <a:br>
              <a:rPr lang="ru-RU" b="1" dirty="0"/>
            </a:br>
            <a:endParaRPr lang="ru-RU" b="1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10926" y="3861048"/>
            <a:ext cx="4742882" cy="24425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311545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539552" y="1628800"/>
            <a:ext cx="8064896" cy="3450696"/>
          </a:xfrm>
        </p:spPr>
        <p:txBody>
          <a:bodyPr/>
          <a:lstStyle/>
          <a:p>
            <a:r>
              <a:rPr lang="ru-RU" dirty="0"/>
              <a:t>Выявить личностные (поведенческие, психологические) особенности, которые при определенных обстоятельствах могут стать (или уже стали) значимыми факторами риска употребления наркотических средств и психотропных веществ.</a:t>
            </a:r>
          </a:p>
          <a:p>
            <a:endParaRPr lang="ru-RU" dirty="0"/>
          </a:p>
          <a:p>
            <a:endParaRPr lang="ru-RU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6</a:t>
            </a:fld>
            <a:endParaRPr lang="ru-RU"/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336805" y="-243408"/>
            <a:ext cx="7814733" cy="2337139"/>
          </a:xfrm>
        </p:spPr>
        <p:txBody>
          <a:bodyPr>
            <a:normAutofit/>
          </a:bodyPr>
          <a:lstStyle/>
          <a:p>
            <a:r>
              <a:rPr lang="ru-RU" sz="3200" b="1" dirty="0"/>
              <a:t>Задача социально-психологического тестирования </a:t>
            </a:r>
            <a:r>
              <a:rPr lang="ru-RU" sz="3200" dirty="0"/>
              <a:t/>
            </a:r>
            <a:br>
              <a:rPr lang="ru-RU" sz="3200" dirty="0"/>
            </a:br>
            <a:endParaRPr lang="ru-RU" sz="3200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40732" y="3746476"/>
            <a:ext cx="4063516" cy="27777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83538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451091" y="1772816"/>
            <a:ext cx="8235709" cy="3450696"/>
          </a:xfrm>
        </p:spPr>
        <p:txBody>
          <a:bodyPr/>
          <a:lstStyle/>
          <a:p>
            <a:r>
              <a:rPr lang="ru-RU" dirty="0" smtClean="0"/>
              <a:t>носит </a:t>
            </a:r>
            <a:r>
              <a:rPr lang="ru-RU" dirty="0"/>
              <a:t>профилактический характер, и призвано удерживать подростков от "экспериментов" с наркотиками, от так называемой "первой пробы" и дальнейшего приобщения к потреблению.</a:t>
            </a:r>
          </a:p>
          <a:p>
            <a:r>
              <a:rPr lang="ru-RU" dirty="0"/>
              <a:t>является необходимой мерой социального контроля, проводится на компьютере по Единой методике, состоящей из опросника по форме утверждений.</a:t>
            </a:r>
          </a:p>
          <a:p>
            <a:endParaRPr lang="ru-RU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7</a:t>
            </a:fld>
            <a:endParaRPr lang="ru-RU"/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СПТ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137788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457200" y="1700808"/>
            <a:ext cx="8229600" cy="4680520"/>
          </a:xfrm>
        </p:spPr>
        <p:txBody>
          <a:bodyPr/>
          <a:lstStyle/>
          <a:p>
            <a:r>
              <a:rPr lang="ru-RU" b="1" dirty="0"/>
              <a:t>С какого возраста проводится тестирование</a:t>
            </a:r>
            <a:r>
              <a:rPr lang="ru-RU" b="1" dirty="0" smtClean="0"/>
              <a:t>?</a:t>
            </a:r>
          </a:p>
          <a:p>
            <a:r>
              <a:rPr lang="ru-RU" b="1" dirty="0" smtClean="0"/>
              <a:t>Когда начнется?</a:t>
            </a:r>
            <a:endParaRPr lang="ru-RU" dirty="0"/>
          </a:p>
          <a:p>
            <a:r>
              <a:rPr lang="ru-RU" dirty="0"/>
              <a:t> </a:t>
            </a:r>
            <a:r>
              <a:rPr lang="ru-RU" b="1" dirty="0"/>
              <a:t> Тестирование выявляет детей употребляющих наркотические и/или </a:t>
            </a:r>
            <a:r>
              <a:rPr lang="ru-RU" b="1" dirty="0" err="1"/>
              <a:t>психоактивные</a:t>
            </a:r>
            <a:r>
              <a:rPr lang="ru-RU" b="1" dirty="0"/>
              <a:t> вещества?</a:t>
            </a:r>
            <a:endParaRPr lang="ru-RU" dirty="0"/>
          </a:p>
          <a:p>
            <a:r>
              <a:rPr lang="ru-RU" b="1" dirty="0"/>
              <a:t>Можно ли передать результаты тестирования третьим лицам?</a:t>
            </a:r>
            <a:endParaRPr lang="ru-RU" dirty="0"/>
          </a:p>
          <a:p>
            <a:endParaRPr lang="ru-RU" dirty="0"/>
          </a:p>
          <a:p>
            <a:endParaRPr lang="ru-RU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8</a:t>
            </a:fld>
            <a:endParaRPr lang="ru-RU"/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Частые вопросы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204031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872067" y="1628800"/>
            <a:ext cx="7408333" cy="4497363"/>
          </a:xfrm>
        </p:spPr>
        <p:txBody>
          <a:bodyPr>
            <a:normAutofit/>
          </a:bodyPr>
          <a:lstStyle/>
          <a:p>
            <a:pPr lvl="0"/>
            <a:r>
              <a:rPr lang="ru-RU" b="1" dirty="0"/>
              <a:t>ДА! </a:t>
            </a:r>
            <a:r>
              <a:rPr lang="ru-RU" dirty="0"/>
              <a:t>Если вы понимаете значимость проблемы и необходимость активных действий по предотвращению вовлечения Ваших детей в </a:t>
            </a:r>
            <a:r>
              <a:rPr lang="ru-RU" dirty="0" err="1"/>
              <a:t>наркопотребление</a:t>
            </a:r>
            <a:r>
              <a:rPr lang="ru-RU" dirty="0"/>
              <a:t>!</a:t>
            </a:r>
          </a:p>
          <a:p>
            <a:r>
              <a:rPr lang="ru-RU" dirty="0"/>
              <a:t> </a:t>
            </a:r>
          </a:p>
          <a:p>
            <a:pPr lvl="0"/>
            <a:r>
              <a:rPr lang="ru-RU" b="1" dirty="0"/>
              <a:t>ДА! </a:t>
            </a:r>
            <a:r>
              <a:rPr lang="ru-RU" dirty="0"/>
              <a:t>Если Вы испытываете чувство озабоченности или беспокойства в отношении своего ребенка!</a:t>
            </a:r>
          </a:p>
          <a:p>
            <a:r>
              <a:rPr lang="ru-RU" dirty="0"/>
              <a:t> </a:t>
            </a:r>
          </a:p>
          <a:p>
            <a:pPr lvl="0"/>
            <a:r>
              <a:rPr lang="ru-RU" b="1" dirty="0"/>
              <a:t>ДА! </a:t>
            </a:r>
            <a:r>
              <a:rPr lang="ru-RU" dirty="0"/>
              <a:t>Если Вы активны и приветствуете профилактические меры в интересах Ваших детей!</a:t>
            </a:r>
          </a:p>
          <a:p>
            <a:r>
              <a:rPr lang="ru-RU" dirty="0"/>
              <a:t> </a:t>
            </a:r>
          </a:p>
          <a:p>
            <a:endParaRPr lang="ru-RU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9</a:t>
            </a:fld>
            <a:endParaRPr lang="ru-RU"/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611560" y="116632"/>
            <a:ext cx="8229600" cy="1252728"/>
          </a:xfrm>
        </p:spPr>
        <p:txBody>
          <a:bodyPr>
            <a:normAutofit/>
          </a:bodyPr>
          <a:lstStyle/>
          <a:p>
            <a:r>
              <a:rPr lang="ru-RU" sz="2800" dirty="0"/>
              <a:t>Нужно ли социально-психологическое тестирование Вам и Вашему ребенку?</a:t>
            </a:r>
          </a:p>
        </p:txBody>
      </p:sp>
    </p:spTree>
    <p:extLst>
      <p:ext uri="{BB962C8B-B14F-4D97-AF65-F5344CB8AC3E}">
        <p14:creationId xmlns:p14="http://schemas.microsoft.com/office/powerpoint/2010/main" val="6738242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Волна">
  <a:themeElements>
    <a:clrScheme name="Остин">
      <a:dk1>
        <a:sysClr val="windowText" lastClr="000000"/>
      </a:dk1>
      <a:lt1>
        <a:sysClr val="window" lastClr="FFFFFF"/>
      </a:lt1>
      <a:dk2>
        <a:srgbClr val="3E3D2D"/>
      </a:dk2>
      <a:lt2>
        <a:srgbClr val="CAF278"/>
      </a:lt2>
      <a:accent1>
        <a:srgbClr val="94C600"/>
      </a:accent1>
      <a:accent2>
        <a:srgbClr val="71685A"/>
      </a:accent2>
      <a:accent3>
        <a:srgbClr val="FF6700"/>
      </a:accent3>
      <a:accent4>
        <a:srgbClr val="909465"/>
      </a:accent4>
      <a:accent5>
        <a:srgbClr val="956B43"/>
      </a:accent5>
      <a:accent6>
        <a:srgbClr val="FEA022"/>
      </a:accent6>
      <a:hlink>
        <a:srgbClr val="E68200"/>
      </a:hlink>
      <a:folHlink>
        <a:srgbClr val="FFA94A"/>
      </a:folHlink>
    </a:clrScheme>
    <a:fontScheme name="Волна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Волна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2052</TotalTime>
  <Words>519</Words>
  <Application>Microsoft Office PowerPoint</Application>
  <PresentationFormat>Экран (4:3)</PresentationFormat>
  <Paragraphs>67</Paragraphs>
  <Slides>13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20" baseType="lpstr">
      <vt:lpstr>Arial</vt:lpstr>
      <vt:lpstr>Calibri</vt:lpstr>
      <vt:lpstr>Candara</vt:lpstr>
      <vt:lpstr>Symbol</vt:lpstr>
      <vt:lpstr>Tahoma</vt:lpstr>
      <vt:lpstr>Times New Roman</vt:lpstr>
      <vt:lpstr>Волна</vt:lpstr>
      <vt:lpstr>Презентация PowerPoint</vt:lpstr>
      <vt:lpstr>Современный мир </vt:lpstr>
      <vt:lpstr>Выделяют два типа рискованного поведения:</vt:lpstr>
      <vt:lpstr>Что необходимо знать родителю, чтобы разобраться в указанном вопросе ?!</vt:lpstr>
      <vt:lpstr>С какой целью проводится социально-психологическое тестирование? </vt:lpstr>
      <vt:lpstr>Задача социально-психологического тестирования  </vt:lpstr>
      <vt:lpstr>СПТ</vt:lpstr>
      <vt:lpstr>Частые вопросы</vt:lpstr>
      <vt:lpstr>Нужно ли социально-психологическое тестирование Вам и Вашему ребенку?</vt:lpstr>
      <vt:lpstr>Результаты социально-психологического тестирования обучающихся позволяют определить и выделить основные направления профилактической работы в образовательных учреждениях:</vt:lpstr>
      <vt:lpstr>Презентация PowerPoint</vt:lpstr>
      <vt:lpstr>УВАЖАЕМЫЕ РОДИТЕЛИ! 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Юлия</dc:creator>
  <cp:lastModifiedBy>Ефимова</cp:lastModifiedBy>
  <cp:revision>90</cp:revision>
  <dcterms:created xsi:type="dcterms:W3CDTF">2015-10-21T08:25:29Z</dcterms:created>
  <dcterms:modified xsi:type="dcterms:W3CDTF">2020-09-09T11:36:10Z</dcterms:modified>
</cp:coreProperties>
</file>