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notesMasterIdLst>
    <p:notesMasterId r:id="rId33"/>
  </p:notesMasterIdLst>
  <p:sldIdLst>
    <p:sldId id="256" r:id="rId2"/>
    <p:sldId id="263" r:id="rId3"/>
    <p:sldId id="258" r:id="rId4"/>
    <p:sldId id="284" r:id="rId5"/>
    <p:sldId id="259" r:id="rId6"/>
    <p:sldId id="269" r:id="rId7"/>
    <p:sldId id="268" r:id="rId8"/>
    <p:sldId id="270" r:id="rId9"/>
    <p:sldId id="272" r:id="rId10"/>
    <p:sldId id="271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5" r:id="rId23"/>
    <p:sldId id="286" r:id="rId24"/>
    <p:sldId id="287" r:id="rId25"/>
    <p:sldId id="288" r:id="rId26"/>
    <p:sldId id="289" r:id="rId27"/>
    <p:sldId id="293" r:id="rId28"/>
    <p:sldId id="290" r:id="rId29"/>
    <p:sldId id="292" r:id="rId30"/>
    <p:sldId id="291" r:id="rId31"/>
    <p:sldId id="267" r:id="rId3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1001" autoAdjust="0"/>
  </p:normalViewPr>
  <p:slideViewPr>
    <p:cSldViewPr snapToGrid="0">
      <p:cViewPr varScale="1">
        <p:scale>
          <a:sx n="71" d="100"/>
          <a:sy n="71" d="100"/>
        </p:scale>
        <p:origin x="88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AE951F-EE8B-49C8-9629-B797BE00D6B6}" type="datetimeFigureOut">
              <a:rPr lang="ru-RU" smtClean="0"/>
              <a:t>17.02.2017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B251C0-8DE5-4136-91C4-ABAF310E4E0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8634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Дети встречаются с этим не потому, что интернет – зло, а потому что это часть нашей реальности. </a:t>
            </a:r>
          </a:p>
          <a:p>
            <a:r>
              <a:rPr lang="ru-RU" dirty="0" smtClean="0"/>
              <a:t>Сегодня речь о том, как опознать угрозу, что делать для профилактики</a:t>
            </a:r>
            <a:r>
              <a:rPr lang="ru-RU" baseline="0" dirty="0" smtClean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B251C0-8DE5-4136-91C4-ABAF310E4E04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65744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B251C0-8DE5-4136-91C4-ABAF310E4E04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34501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B251C0-8DE5-4136-91C4-ABAF310E4E04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14427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1. </a:t>
            </a:r>
            <a:r>
              <a:rPr lang="ru-R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Перепалки, или </a:t>
            </a:r>
            <a:r>
              <a:rPr lang="ru-RU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флейминг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— обмен короткими эмоциональными репликами между двумя и более людьми, разворачивается обычно в публичных местах Сети. Иногда превращается в затяжной конфликт (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holywar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— священная война). На первый взгляд,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флейминг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— борьба между равными, но при определенных условиях она может превратиться в неравноправный психологический террор. Неожиданный выпад может вызвать у жертвы сильные эмоциональные переживания.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2. </a:t>
            </a:r>
            <a:r>
              <a:rPr lang="ru-R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Нападки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постоянные изнурительные атаки (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harassment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— повторяющиеся оскорбительные сообщения, направленные на жертву (например, сотни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sms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на мобильный телефон, постоянные звонки), с перегрузкой персональных каналов коммуникации. Встречаются также в чатах и форумах, в онлайн-играх эту технологию чаще всего используют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гриферы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grieffers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— группа игроков, имеющих целью не победу, а разрушение игрового опыта других участников.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3. </a:t>
            </a:r>
            <a:r>
              <a:rPr lang="ru-R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Клевета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denigration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— распространение оскорбительной и неправдивой информации. Текстовые сообщения, фото, песни, которые часто имеют сексуальный характер. Жертвами могут быть не только отдельные подростки — порой случаются рассылки списков («кто есть кто в школе», «кто с кем спит»), создаются специальные «книги для критики» (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slam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books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с шутками про одноклассников.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4. </a:t>
            </a:r>
            <a:r>
              <a:rPr lang="ru-R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Самозванство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перевоплощение в определенное лицо (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impersonation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— преследователь позиционирует себя как жертву, используя ее пароль доступа к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эккаунту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 социальных сетях, в блоге, почте, системе мгновенных сообщений, либо создает свой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эккаунт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с аналогичным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никнеймом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 осуществляет от имени жертвы негативную коммуникацию. Организация «волны обратных связей» происходит, когда с адреса жертвы без ее ведома отправляют друзьям провокационные письма.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5. </a:t>
            </a:r>
            <a:r>
              <a:rPr lang="ru-R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Надувательство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выманивание конфиденциальной информации и ее распространение (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outing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&amp;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trickery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— получение персональной информации и публикация ее в интернете или передача тем, кому она не предназначалась.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6. </a:t>
            </a:r>
            <a:r>
              <a:rPr lang="ru-RU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Отчуждение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(остракизм, изоляция). Любому человеку присуще желание быть включенным в группу. Исключение же из группы воспринимается как социальная смерть. Чем в большей степени человек исключается из взаимодействия, тем хуже он себя чувствует, и тем больше падает его самооценка. В виртуальной среде это может привести к полному эмоциональному разрушению ребенка. Онлайн-отчуждение возможно в любых типах сред, где используется защита паролем, формируется список нежелательной почты или список друзей.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Кибер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-остракизм проявляется также в отсутствии ответа на мгновенные сообщения или электронные письма.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7. </a:t>
            </a:r>
            <a:r>
              <a:rPr lang="ru-RU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Киберпреследование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— скрытое выслеживание жертвы с целью организации нападения, избиения, изнасилования и т.д.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8. </a:t>
            </a:r>
            <a:r>
              <a:rPr lang="ru-RU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Хеппислепинг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Happy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Slapping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— счастливое хлопанье, радостное избиение) — название происходит от случаев в английском метро, где подростки избивали прохожих, тогда как другие записывали это на камеру мобильного телефона. Сейчас это название закрепилось за любыми видеороликами с записями реальных сцен насилия. Эти ролики размещают в интернете, где их могут просматривать тысячи людей, без согласия жертвы. Начинаясь как шутка,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хеппислепинг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может закончиться трагически: 18-летнего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Тристона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Кристмаса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избила группа парней, снимая это на видео для интернета, а когда он умирал на полу от удара головой, убийца и наблюдатели продолжали развлекаться на вечеринке.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B251C0-8DE5-4136-91C4-ABAF310E4E04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86879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B251C0-8DE5-4136-91C4-ABAF310E4E04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07892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B251C0-8DE5-4136-91C4-ABAF310E4E04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18270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B251C0-8DE5-4136-91C4-ABAF310E4E04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89954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B251C0-8DE5-4136-91C4-ABAF310E4E04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17277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B251C0-8DE5-4136-91C4-ABAF310E4E04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513260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B251C0-8DE5-4136-91C4-ABAF310E4E04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735020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B251C0-8DE5-4136-91C4-ABAF310E4E04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02937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Ограничения, запреты</a:t>
            </a:r>
            <a:r>
              <a:rPr lang="ru-RU" baseline="0" dirty="0" smtClean="0"/>
              <a:t> </a:t>
            </a:r>
            <a:r>
              <a:rPr lang="ru-RU" dirty="0" smtClean="0"/>
              <a:t>- не работают. Потому что это не помогает справляться с ситуацией, не помогает</a:t>
            </a:r>
            <a:r>
              <a:rPr lang="ru-RU" baseline="0" dirty="0" smtClean="0"/>
              <a:t> из нее выйти. Если ребенок уже попал в это, то вы не знаете, что делать, </a:t>
            </a:r>
            <a:r>
              <a:rPr lang="ru-RU" baseline="0" dirty="0" err="1" smtClean="0"/>
              <a:t>развидеть</a:t>
            </a:r>
            <a:r>
              <a:rPr lang="ru-RU" baseline="0" dirty="0" smtClean="0"/>
              <a:t> это он уже не может.</a:t>
            </a:r>
          </a:p>
          <a:p>
            <a:r>
              <a:rPr lang="ru-RU" baseline="0" dirty="0" smtClean="0"/>
              <a:t>Рассказывать детям – подогреете интерес.</a:t>
            </a:r>
          </a:p>
          <a:p>
            <a:r>
              <a:rPr lang="ru-RU" dirty="0" smtClean="0"/>
              <a:t>Единственный выход</a:t>
            </a:r>
            <a:r>
              <a:rPr lang="ru-RU" baseline="0" dirty="0" smtClean="0"/>
              <a:t> – обучить детей бытовой безопасности и безопасности в сети.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B251C0-8DE5-4136-91C4-ABAF310E4E04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559338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B251C0-8DE5-4136-91C4-ABAF310E4E04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64099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B251C0-8DE5-4136-91C4-ABAF310E4E04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699632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B251C0-8DE5-4136-91C4-ABAF310E4E04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308858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B251C0-8DE5-4136-91C4-ABAF310E4E04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601967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B251C0-8DE5-4136-91C4-ABAF310E4E04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236187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B251C0-8DE5-4136-91C4-ABAF310E4E04}" type="slidenum">
              <a:rPr lang="ru-RU" smtClean="0"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976682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B251C0-8DE5-4136-91C4-ABAF310E4E04}" type="slidenum">
              <a:rPr lang="ru-RU" smtClean="0"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851786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B251C0-8DE5-4136-91C4-ABAF310E4E04}" type="slidenum">
              <a:rPr lang="ru-RU" smtClean="0"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064735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B251C0-8DE5-4136-91C4-ABAF310E4E04}" type="slidenum">
              <a:rPr lang="ru-RU" smtClean="0"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205436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B251C0-8DE5-4136-91C4-ABAF310E4E04}" type="slidenum">
              <a:rPr lang="ru-RU" smtClean="0"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50739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B251C0-8DE5-4136-91C4-ABAF310E4E04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89042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Почему вы этого не увидите – безобидные названия и </a:t>
            </a:r>
            <a:r>
              <a:rPr lang="ru-RU" dirty="0" err="1" smtClean="0"/>
              <a:t>аватарки</a:t>
            </a:r>
            <a:r>
              <a:rPr lang="ru-RU" dirty="0" smtClean="0"/>
              <a:t>, есть</a:t>
            </a:r>
            <a:r>
              <a:rPr lang="ru-RU" baseline="0" dirty="0" smtClean="0"/>
              <a:t> входные испытания, </a:t>
            </a:r>
            <a:r>
              <a:rPr lang="ru-RU" baseline="0" dirty="0" err="1" smtClean="0"/>
              <a:t>игрофикация</a:t>
            </a:r>
            <a:r>
              <a:rPr lang="ru-RU" baseline="0" dirty="0" smtClean="0"/>
              <a:t> процесса, расчет на функциональную и бытовую неграмотность.</a:t>
            </a:r>
          </a:p>
          <a:p>
            <a:endParaRPr lang="en-US" baseline="0" dirty="0" smtClean="0"/>
          </a:p>
          <a:p>
            <a:r>
              <a:rPr lang="ru-RU" baseline="0" dirty="0" smtClean="0"/>
              <a:t>«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море китов</a:t>
            </a:r>
            <a:r>
              <a:rPr lang="ru-RU" baseline="0" dirty="0" smtClean="0"/>
              <a:t>», «тихий дом», «</a:t>
            </a:r>
            <a:r>
              <a:rPr lang="en-US" baseline="0" dirty="0" smtClean="0"/>
              <a:t>#f57</a:t>
            </a:r>
            <a:r>
              <a:rPr lang="ru-RU" baseline="0" dirty="0" smtClean="0"/>
              <a:t>»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B251C0-8DE5-4136-91C4-ABAF310E4E04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66048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Почему вы этого не увидите – безобидные названия и </a:t>
            </a:r>
            <a:r>
              <a:rPr lang="ru-RU" dirty="0" err="1" smtClean="0"/>
              <a:t>аватарки</a:t>
            </a:r>
            <a:r>
              <a:rPr lang="ru-RU" dirty="0" smtClean="0"/>
              <a:t>, есть</a:t>
            </a:r>
            <a:r>
              <a:rPr lang="ru-RU" baseline="0" dirty="0" smtClean="0"/>
              <a:t> входные испытания, </a:t>
            </a:r>
            <a:r>
              <a:rPr lang="ru-RU" baseline="0" dirty="0" err="1" smtClean="0"/>
              <a:t>игрофикация</a:t>
            </a:r>
            <a:r>
              <a:rPr lang="ru-RU" baseline="0" dirty="0" smtClean="0"/>
              <a:t> процесса, расчет на функциональную и бытовую неграмотность.</a:t>
            </a:r>
          </a:p>
          <a:p>
            <a:r>
              <a:rPr lang="ru-RU" baseline="0" dirty="0" smtClean="0"/>
              <a:t>«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море китов</a:t>
            </a:r>
            <a:r>
              <a:rPr lang="ru-RU" baseline="0" dirty="0" smtClean="0"/>
              <a:t>»</a:t>
            </a:r>
          </a:p>
          <a:p>
            <a:endParaRPr lang="ru-RU" baseline="0" dirty="0" smtClean="0"/>
          </a:p>
          <a:p>
            <a:r>
              <a:rPr lang="ru-RU" baseline="0" dirty="0" smtClean="0"/>
              <a:t>Суицидальное поведение: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 Наличие суицидальных мыслей. Полная потеря аппетита и интересов. Ощущение безнадежного отчаяния, неспособность выразить свои мысли и чувства – все это прямые признаки тяжелой депрессии.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 Приведение своих дел в порядок — раздача ценных вещей, упаковывание. Человек мог быть неряшливым, и вдруг начинает приводить все в порядок. Делает последние приготовления.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 Прощание. Может принять форму выражения благодарности различным людям за помощь в разное время жизни.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4. Внешняя удовлетворенность — прилив энергии. Если решение покончить с собой принято, а план составлен, то мысли на эту тему перестают мучить, появляется избыток энергии. Внешне расслабляется — может показаться, что отказался от мысли о самоубийстве. Состояние прилива сил может быть опаснее, чем глубокая депрессия.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5. Письменные указания (в письмах, записках, дневнике).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6. Словесные указания или угрозы. Угроза самоубийства — даже если это сказано в шутливом тоне или с целью привлечь внимание, к этому следует отнестись серьезно. Особенно это касается подросткового возраста - обычно подростки именно в разговоре высказывают свои мысли о самоубийстве.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7. Социальная изоляция, отгороженность от окружающих.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8. Появившаяся импульсивность и желание идти на неоправданный риск. Вспышки гнева у подростков.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9. Потеря близкого человека, за которой следуют вышеперечисленные признаки. Потеря дома.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10. Бессонница (особенно в утренние часы).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11. Увеличение злоупотребления алкоголем или наркотиками.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B251C0-8DE5-4136-91C4-ABAF310E4E04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87560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B251C0-8DE5-4136-91C4-ABAF310E4E04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90638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B251C0-8DE5-4136-91C4-ABAF310E4E04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19342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B251C0-8DE5-4136-91C4-ABAF310E4E04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0956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B251C0-8DE5-4136-91C4-ABAF310E4E04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672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395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74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509314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4579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968921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379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2/17/2017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2612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987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526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74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2/17/2017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628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92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89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17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2/17/2017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098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2/17/2017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430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2/17/2017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134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Безопасность в сети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705731"/>
          </a:xfrm>
        </p:spPr>
        <p:txBody>
          <a:bodyPr>
            <a:normAutofit/>
          </a:bodyPr>
          <a:lstStyle/>
          <a:p>
            <a:endParaRPr lang="ru-RU" dirty="0">
              <a:solidFill>
                <a:schemeClr val="tx1"/>
              </a:solidFill>
            </a:endParaRPr>
          </a:p>
          <a:p>
            <a:r>
              <a:rPr lang="ru-RU" b="1" dirty="0">
                <a:solidFill>
                  <a:schemeClr val="tx1"/>
                </a:solidFill>
              </a:rPr>
              <a:t>Шилова Александра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директор </a:t>
            </a:r>
            <a:r>
              <a:rPr lang="ru-RU" dirty="0">
                <a:solidFill>
                  <a:schemeClr val="tx1"/>
                </a:solidFill>
              </a:rPr>
              <a:t>клуба для подростков «</a:t>
            </a:r>
            <a:r>
              <a:rPr lang="ru-RU" dirty="0" err="1">
                <a:solidFill>
                  <a:schemeClr val="tx1"/>
                </a:solidFill>
              </a:rPr>
              <a:t>Кругозорро</a:t>
            </a:r>
            <a:r>
              <a:rPr lang="ru-RU" dirty="0" smtClean="0">
                <a:solidFill>
                  <a:schemeClr val="tx1"/>
                </a:solidFill>
              </a:rPr>
              <a:t>»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мама двух подростков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3437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20417" y="758113"/>
            <a:ext cx="833561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2</a:t>
            </a:r>
            <a:r>
              <a:rPr lang="ru-RU" sz="2800" dirty="0" smtClean="0"/>
              <a:t>. </a:t>
            </a:r>
            <a:r>
              <a:rPr lang="ru-RU" sz="2800" b="1" dirty="0" smtClean="0"/>
              <a:t>Педофилия. Признаки</a:t>
            </a:r>
            <a:endParaRPr lang="ru-RU" sz="2800" b="1" dirty="0"/>
          </a:p>
          <a:p>
            <a:endParaRPr lang="ru-RU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Встречи в реале со знакомыми из интернета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Просьба сделать и прислать фото (свое или друзей)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Появление «друзей» в сети, с которыми ребенок общается много и скрывает детали переписки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Частое использование веб-камеры</a:t>
            </a:r>
          </a:p>
        </p:txBody>
      </p:sp>
    </p:spTree>
    <p:extLst>
      <p:ext uri="{BB962C8B-B14F-4D97-AF65-F5344CB8AC3E}">
        <p14:creationId xmlns:p14="http://schemas.microsoft.com/office/powerpoint/2010/main" val="17451919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20417" y="758113"/>
            <a:ext cx="833561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2</a:t>
            </a:r>
            <a:r>
              <a:rPr lang="ru-RU" sz="2800" dirty="0" smtClean="0"/>
              <a:t>. </a:t>
            </a:r>
            <a:r>
              <a:rPr lang="ru-RU" sz="2800" b="1" dirty="0" smtClean="0"/>
              <a:t>Педофилия. Профилактика</a:t>
            </a:r>
            <a:endParaRPr lang="ru-RU" sz="2800" b="1" dirty="0"/>
          </a:p>
          <a:p>
            <a:endParaRPr lang="ru-RU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Доверительные </a:t>
            </a:r>
            <a:r>
              <a:rPr lang="ru-RU" sz="2800" dirty="0"/>
              <a:t>отношения с родителями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Общение и дружба с людьми вне сети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Если встречи с новыми знакомыми, то в присутствии родителей в людных местах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Сексуальная грамотность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Никаких реальных фото в открытом доступе в </a:t>
            </a:r>
            <a:r>
              <a:rPr lang="ru-RU" sz="2800" dirty="0" err="1" smtClean="0"/>
              <a:t>соцсетях</a:t>
            </a:r>
            <a:r>
              <a:rPr lang="ru-RU" sz="2800" dirty="0" smtClean="0"/>
              <a:t>, а в личных сообщениях только со знакомыми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Критическое мышление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299180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20417" y="758113"/>
            <a:ext cx="833561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2. </a:t>
            </a:r>
            <a:r>
              <a:rPr lang="ru-RU" sz="2800" b="1" dirty="0"/>
              <a:t>Педофилия. </a:t>
            </a:r>
            <a:r>
              <a:rPr lang="ru-RU" sz="2800" b="1" dirty="0" smtClean="0"/>
              <a:t>Если это случилось</a:t>
            </a:r>
            <a:endParaRPr lang="ru-RU" sz="2800" b="1" dirty="0"/>
          </a:p>
          <a:p>
            <a:endParaRPr lang="ru-RU" sz="2800" b="1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Зафиксируйте доказательства (переписка, аккаунты)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Полиция – приложите распечатки переписки к заявлению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Проверьте, не терроризирует ли педофил всю школу, одноклассников, друзей вашего ребенка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Детский психолог</a:t>
            </a:r>
            <a:r>
              <a:rPr lang="ru-RU" sz="2800" dirty="0"/>
              <a:t> </a:t>
            </a:r>
            <a:r>
              <a:rPr lang="ru-RU" sz="2800" dirty="0" smtClean="0"/>
              <a:t>для снятия последствий </a:t>
            </a:r>
            <a:r>
              <a:rPr lang="ru-RU" sz="2800" dirty="0" err="1" smtClean="0"/>
              <a:t>психотравмы</a:t>
            </a: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38853237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20417" y="758113"/>
            <a:ext cx="833561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3. </a:t>
            </a:r>
            <a:r>
              <a:rPr lang="ru-RU" sz="2800" b="1" dirty="0" err="1" smtClean="0"/>
              <a:t>Кибербуллинг</a:t>
            </a:r>
            <a:r>
              <a:rPr lang="ru-RU" sz="2800" b="1" dirty="0" smtClean="0"/>
              <a:t>. Что это?</a:t>
            </a:r>
            <a:endParaRPr lang="ru-RU" sz="2800" b="1" dirty="0"/>
          </a:p>
          <a:p>
            <a:endParaRPr lang="ru-RU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Травля в интернете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Сильные </a:t>
            </a:r>
            <a:r>
              <a:rPr lang="ru-RU" sz="2800" dirty="0"/>
              <a:t>терроризируют </a:t>
            </a:r>
            <a:r>
              <a:rPr lang="ru-RU" sz="2800" dirty="0" smtClean="0"/>
              <a:t>слабых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Есть 2 стороны – жертвы и нападающие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Выделяют 8 типов </a:t>
            </a:r>
            <a:r>
              <a:rPr lang="ru-RU" sz="2800" dirty="0" err="1" smtClean="0"/>
              <a:t>кибербуллинга</a:t>
            </a:r>
            <a:r>
              <a:rPr lang="ru-RU" sz="2800" dirty="0" smtClean="0"/>
              <a:t>: </a:t>
            </a:r>
            <a:r>
              <a:rPr lang="ru-RU" sz="2800" dirty="0" err="1" smtClean="0"/>
              <a:t>флейминг</a:t>
            </a:r>
            <a:r>
              <a:rPr lang="ru-RU" sz="2800" dirty="0" smtClean="0"/>
              <a:t>, нападки, клевета, самозванство, надувательство, отчуждение, </a:t>
            </a:r>
            <a:r>
              <a:rPr lang="ru-RU" sz="2800" dirty="0" err="1" smtClean="0"/>
              <a:t>киберпреследование</a:t>
            </a:r>
            <a:r>
              <a:rPr lang="ru-RU" sz="2800" dirty="0" smtClean="0"/>
              <a:t>, </a:t>
            </a:r>
            <a:r>
              <a:rPr lang="ru-RU" sz="2800" dirty="0" err="1" smtClean="0"/>
              <a:t>хэппислепинг</a:t>
            </a:r>
            <a:endParaRPr lang="ru-RU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Особенности </a:t>
            </a:r>
            <a:r>
              <a:rPr lang="ru-RU" sz="2800" dirty="0"/>
              <a:t>интернет-среды: </a:t>
            </a:r>
            <a:r>
              <a:rPr lang="ru-RU" sz="2800" dirty="0" smtClean="0"/>
              <a:t>анонимность, возможность </a:t>
            </a:r>
            <a:r>
              <a:rPr lang="ru-RU" sz="2800" dirty="0"/>
              <a:t>фальсификации, </a:t>
            </a:r>
            <a:r>
              <a:rPr lang="ru-RU" sz="2800" dirty="0" smtClean="0"/>
              <a:t>огромная аудитория, возможность </a:t>
            </a:r>
            <a:r>
              <a:rPr lang="ru-RU" sz="2800" dirty="0"/>
              <a:t>достать жертву в любом месте и в любое время</a:t>
            </a: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4955377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20417" y="358063"/>
            <a:ext cx="833561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3. </a:t>
            </a:r>
            <a:r>
              <a:rPr lang="ru-RU" sz="2800" b="1" dirty="0" err="1"/>
              <a:t>Кибербуллинг</a:t>
            </a:r>
            <a:r>
              <a:rPr lang="ru-RU" sz="2800" b="1" dirty="0"/>
              <a:t>. </a:t>
            </a:r>
            <a:r>
              <a:rPr lang="ru-RU" sz="2800" b="1" dirty="0" smtClean="0"/>
              <a:t>Признаки жертвы</a:t>
            </a:r>
            <a:endParaRPr lang="ru-RU" sz="2800" b="1" dirty="0"/>
          </a:p>
          <a:p>
            <a:endParaRPr lang="ru-RU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Встает из-за компьютера в плохом настроении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Попытки удалить аккаунт в </a:t>
            </a:r>
            <a:r>
              <a:rPr lang="ru-RU" sz="2800" dirty="0" err="1" smtClean="0"/>
              <a:t>соцсетях</a:t>
            </a:r>
            <a:endParaRPr lang="ru-RU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Не хочет идти в школу (если травля со стороны знакомых)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20417" y="3768013"/>
            <a:ext cx="833561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3. </a:t>
            </a:r>
            <a:r>
              <a:rPr lang="ru-RU" sz="2800" b="1" dirty="0" err="1"/>
              <a:t>Кибербуллинг</a:t>
            </a:r>
            <a:r>
              <a:rPr lang="ru-RU" sz="2800" b="1" dirty="0"/>
              <a:t>. </a:t>
            </a:r>
            <a:r>
              <a:rPr lang="ru-RU" sz="2800" b="1" dirty="0" smtClean="0"/>
              <a:t>Признаки нападающего</a:t>
            </a:r>
            <a:endParaRPr lang="ru-RU" sz="2800" b="1" dirty="0"/>
          </a:p>
          <a:p>
            <a:endParaRPr lang="ru-RU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Самоуверенность, агрессия (там, где раньше не проявлялась)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Основное свободное время проводит в </a:t>
            </a:r>
            <a:r>
              <a:rPr lang="ru-RU" sz="2800" dirty="0" err="1" smtClean="0"/>
              <a:t>соцсетях</a:t>
            </a:r>
            <a:r>
              <a:rPr lang="ru-RU" sz="2800" dirty="0" smtClean="0"/>
              <a:t>, ничем конкретным не занимаясь</a:t>
            </a:r>
          </a:p>
        </p:txBody>
      </p:sp>
    </p:spTree>
    <p:extLst>
      <p:ext uri="{BB962C8B-B14F-4D97-AF65-F5344CB8AC3E}">
        <p14:creationId xmlns:p14="http://schemas.microsoft.com/office/powerpoint/2010/main" val="18763658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20416" y="758113"/>
            <a:ext cx="901512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3. </a:t>
            </a:r>
            <a:r>
              <a:rPr lang="ru-RU" sz="2800" b="1" dirty="0" err="1"/>
              <a:t>Кибербуллинг</a:t>
            </a:r>
            <a:r>
              <a:rPr lang="ru-RU" sz="2800" b="1" dirty="0"/>
              <a:t>. </a:t>
            </a:r>
            <a:r>
              <a:rPr lang="ru-RU" sz="2800" b="1" dirty="0" smtClean="0"/>
              <a:t>Профилактика</a:t>
            </a:r>
            <a:endParaRPr lang="ru-RU" sz="2800" b="1" dirty="0"/>
          </a:p>
          <a:p>
            <a:endParaRPr lang="ru-RU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Доверительные </a:t>
            </a:r>
            <a:r>
              <a:rPr lang="ru-RU" sz="2800" dirty="0"/>
              <a:t>отношения с </a:t>
            </a:r>
            <a:r>
              <a:rPr lang="ru-RU" sz="2800" dirty="0" smtClean="0"/>
              <a:t>родителями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«Твой аккаунт в </a:t>
            </a:r>
            <a:r>
              <a:rPr lang="ru-RU" sz="2800" dirty="0" err="1" smtClean="0"/>
              <a:t>соцсети</a:t>
            </a:r>
            <a:r>
              <a:rPr lang="ru-RU" sz="2800" dirty="0" smtClean="0"/>
              <a:t> - это ты»</a:t>
            </a:r>
            <a:endParaRPr lang="ru-RU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Добавиться </a:t>
            </a:r>
            <a:r>
              <a:rPr lang="ru-RU" sz="2800" dirty="0"/>
              <a:t>«в друзья» к ребенку и интересоваться его жизнью в сети (не контролировать</a:t>
            </a:r>
            <a:r>
              <a:rPr lang="ru-RU" sz="2800" dirty="0" smtClean="0"/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Не публиковать о себе факты, по которым можно определить личность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«Сохраняй переписку как доказательство твоей правоты»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Блокировка агрессоров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Для нападающих – найти мирный выход агрессии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5709471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66137" y="746683"/>
            <a:ext cx="833561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3. </a:t>
            </a:r>
            <a:r>
              <a:rPr lang="ru-RU" sz="2800" b="1" dirty="0" err="1"/>
              <a:t>Кибербуллинг</a:t>
            </a:r>
            <a:r>
              <a:rPr lang="ru-RU" sz="2800" b="1" dirty="0"/>
              <a:t>. </a:t>
            </a:r>
            <a:r>
              <a:rPr lang="ru-RU" sz="2800" b="1" dirty="0" smtClean="0"/>
              <a:t>Если это случилось</a:t>
            </a:r>
            <a:endParaRPr lang="ru-RU" sz="2800" b="1" dirty="0"/>
          </a:p>
          <a:p>
            <a:endParaRPr lang="ru-RU" sz="2800" b="1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Зафиксируйте доказательства (переписка, аккаунты) на случай рецидива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Заблокируйте агрессора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Объясните ребенку, как блокировать негатив в сети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Убедитесь, что агрессор не имеет контакта с ребенком в реальности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Если имеет, подключите свои ресурсы для разрешения ситуации</a:t>
            </a:r>
          </a:p>
        </p:txBody>
      </p:sp>
    </p:spTree>
    <p:extLst>
      <p:ext uri="{BB962C8B-B14F-4D97-AF65-F5344CB8AC3E}">
        <p14:creationId xmlns:p14="http://schemas.microsoft.com/office/powerpoint/2010/main" val="27217129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20417" y="758113"/>
            <a:ext cx="833561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4. </a:t>
            </a:r>
            <a:r>
              <a:rPr lang="ru-RU" sz="2800" b="1" dirty="0" smtClean="0"/>
              <a:t>Пропаганда. Что это?</a:t>
            </a:r>
            <a:endParaRPr lang="ru-RU" sz="2800" b="1" dirty="0"/>
          </a:p>
          <a:p>
            <a:endParaRPr lang="ru-RU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Пропаганда – это распространение </a:t>
            </a:r>
            <a:r>
              <a:rPr lang="ru-RU" sz="2800" dirty="0"/>
              <a:t>и углублённое разъяснение </a:t>
            </a:r>
            <a:r>
              <a:rPr lang="ru-RU" sz="2800" dirty="0" smtClean="0"/>
              <a:t>идей</a:t>
            </a:r>
            <a:r>
              <a:rPr lang="ru-RU" sz="2800" dirty="0"/>
              <a:t>, учения, </a:t>
            </a:r>
            <a:r>
              <a:rPr lang="ru-RU" sz="2800" dirty="0" smtClean="0"/>
              <a:t>знаний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Существуют меры ответственности (вплоть до уголовной) за пропаганду запрещенных тем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Запрещена пропаганда </a:t>
            </a:r>
            <a:r>
              <a:rPr lang="ru-RU" sz="2800" dirty="0" err="1" smtClean="0"/>
              <a:t>террориизма</a:t>
            </a:r>
            <a:r>
              <a:rPr lang="ru-RU" sz="2800" dirty="0" smtClean="0"/>
              <a:t>, нацизма (экстремистских организаций), наркотиков, алкоголя, курения, гомосексуализма, суицида, насилия и жестокости</a:t>
            </a:r>
          </a:p>
        </p:txBody>
      </p:sp>
    </p:spTree>
    <p:extLst>
      <p:ext uri="{BB962C8B-B14F-4D97-AF65-F5344CB8AC3E}">
        <p14:creationId xmlns:p14="http://schemas.microsoft.com/office/powerpoint/2010/main" val="24434469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20417" y="758113"/>
            <a:ext cx="833561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4. </a:t>
            </a:r>
            <a:r>
              <a:rPr lang="ru-RU" sz="2800" b="1" dirty="0"/>
              <a:t>Пропаганда. </a:t>
            </a:r>
            <a:r>
              <a:rPr lang="ru-RU" sz="2800" b="1" dirty="0" smtClean="0"/>
              <a:t>Признаки</a:t>
            </a:r>
            <a:endParaRPr lang="ru-RU" sz="2800" b="1" dirty="0"/>
          </a:p>
          <a:p>
            <a:endParaRPr lang="ru-RU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err="1" smtClean="0"/>
              <a:t>Перепосты</a:t>
            </a:r>
            <a:r>
              <a:rPr lang="ru-RU" sz="2800" dirty="0" smtClean="0"/>
              <a:t> в </a:t>
            </a:r>
            <a:r>
              <a:rPr lang="ru-RU" sz="2800" dirty="0" err="1" smtClean="0"/>
              <a:t>соцсетях</a:t>
            </a:r>
            <a:r>
              <a:rPr lang="ru-RU" sz="2800" dirty="0" smtClean="0"/>
              <a:t> тематических материалов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Вступление в тематические группы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Размещение на </a:t>
            </a:r>
            <a:r>
              <a:rPr lang="ru-RU" sz="2800" dirty="0" err="1" smtClean="0"/>
              <a:t>аватаре</a:t>
            </a:r>
            <a:r>
              <a:rPr lang="ru-RU" sz="2800" dirty="0" smtClean="0"/>
              <a:t> символики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Добавление «в друзья» виртуальных знакомых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Погоня за лайками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Информационный «голод»</a:t>
            </a:r>
          </a:p>
        </p:txBody>
      </p:sp>
    </p:spTree>
    <p:extLst>
      <p:ext uri="{BB962C8B-B14F-4D97-AF65-F5344CB8AC3E}">
        <p14:creationId xmlns:p14="http://schemas.microsoft.com/office/powerpoint/2010/main" val="1362276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20416" y="758113"/>
            <a:ext cx="901512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4. </a:t>
            </a:r>
            <a:r>
              <a:rPr lang="ru-RU" sz="2800" b="1" dirty="0"/>
              <a:t>Пропаганда. </a:t>
            </a:r>
            <a:r>
              <a:rPr lang="ru-RU" sz="2800" b="1" dirty="0" smtClean="0"/>
              <a:t>Профилактика</a:t>
            </a:r>
            <a:endParaRPr lang="ru-RU" sz="2800" b="1" dirty="0"/>
          </a:p>
          <a:p>
            <a:endParaRPr lang="ru-RU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Доверительные </a:t>
            </a:r>
            <a:r>
              <a:rPr lang="ru-RU" sz="2800" dirty="0"/>
              <a:t>отношения с </a:t>
            </a:r>
            <a:r>
              <a:rPr lang="ru-RU" sz="2800" dirty="0" smtClean="0"/>
              <a:t>родителями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«Твой аккаунт в </a:t>
            </a:r>
            <a:r>
              <a:rPr lang="ru-RU" sz="2800" dirty="0" err="1" smtClean="0"/>
              <a:t>соцсети</a:t>
            </a:r>
            <a:r>
              <a:rPr lang="ru-RU" sz="2800" dirty="0" smtClean="0"/>
              <a:t> - это ты»</a:t>
            </a:r>
            <a:endParaRPr lang="ru-RU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Добавиться </a:t>
            </a:r>
            <a:r>
              <a:rPr lang="ru-RU" sz="2800" dirty="0"/>
              <a:t>«в друзья» к ребенку и интересоваться его жизнью в сети (не контролировать</a:t>
            </a:r>
            <a:r>
              <a:rPr lang="ru-RU" sz="2800" dirty="0" smtClean="0"/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Убеждения – важная часть личности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Критическое мышление</a:t>
            </a:r>
            <a:r>
              <a:rPr lang="ru-RU" sz="2800" dirty="0"/>
              <a:t> </a:t>
            </a:r>
            <a:r>
              <a:rPr lang="ru-RU" sz="2800" dirty="0" smtClean="0"/>
              <a:t>и информационная грамотность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Возможность где-то обсудить свои взгляды – в семье, в кругу друзей, одноклассников</a:t>
            </a:r>
          </a:p>
        </p:txBody>
      </p:sp>
    </p:spTree>
    <p:extLst>
      <p:ext uri="{BB962C8B-B14F-4D97-AF65-F5344CB8AC3E}">
        <p14:creationId xmlns:p14="http://schemas.microsoft.com/office/powerpoint/2010/main" val="158567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20417" y="758113"/>
            <a:ext cx="833561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Опасности в сети </a:t>
            </a:r>
          </a:p>
          <a:p>
            <a:endParaRPr lang="ru-RU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 smtClean="0"/>
              <a:t>суицид-группы</a:t>
            </a:r>
            <a:endParaRPr lang="ru-RU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 smtClean="0"/>
              <a:t>педофилия</a:t>
            </a:r>
            <a:endParaRPr lang="ru-RU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 err="1" smtClean="0"/>
              <a:t>буллинг</a:t>
            </a:r>
            <a:endParaRPr lang="ru-RU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 smtClean="0"/>
              <a:t>пропаганда фашизма, терроризма и т.п. </a:t>
            </a:r>
            <a:endParaRPr lang="ru-RU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 smtClean="0"/>
              <a:t>мошенники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 smtClean="0"/>
              <a:t>вирусы и трояны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 smtClean="0"/>
              <a:t>дезинформация и реклама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486575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66137" y="746683"/>
            <a:ext cx="833561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4. </a:t>
            </a:r>
            <a:r>
              <a:rPr lang="ru-RU" sz="2800" b="1" dirty="0"/>
              <a:t>Пропаганда. </a:t>
            </a:r>
            <a:r>
              <a:rPr lang="ru-RU" sz="2800" b="1" dirty="0" smtClean="0"/>
              <a:t>Если это случилось</a:t>
            </a:r>
            <a:endParaRPr lang="ru-RU" sz="2800" b="1" dirty="0"/>
          </a:p>
          <a:p>
            <a:endParaRPr lang="ru-RU" sz="2800" b="1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Разъяснить меры ответственности за пропаганду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Найти и показать ребенку объективные факты, раскрывающие суть явления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/>
              <a:t>Помочь удалить (срыть) </a:t>
            </a:r>
            <a:r>
              <a:rPr lang="ru-RU" sz="2800" dirty="0" err="1"/>
              <a:t>компроментирующие</a:t>
            </a:r>
            <a:r>
              <a:rPr lang="ru-RU" sz="2800" dirty="0"/>
              <a:t> материалы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Дать возможность задать вопросы эксперту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Организовать альтернативный информационный поток, который увлечет</a:t>
            </a:r>
          </a:p>
        </p:txBody>
      </p:sp>
    </p:spTree>
    <p:extLst>
      <p:ext uri="{BB962C8B-B14F-4D97-AF65-F5344CB8AC3E}">
        <p14:creationId xmlns:p14="http://schemas.microsoft.com/office/powerpoint/2010/main" val="18726637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20417" y="758113"/>
            <a:ext cx="833561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5. </a:t>
            </a:r>
            <a:r>
              <a:rPr lang="ru-RU" sz="2800" b="1" dirty="0" smtClean="0"/>
              <a:t>Мошенничество. Что это?</a:t>
            </a:r>
            <a:endParaRPr lang="ru-RU" sz="2800" b="1" dirty="0"/>
          </a:p>
          <a:p>
            <a:endParaRPr lang="ru-RU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Обман с целью кражи персональных данных, паролей, банковских реквизитов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Самые распространенные схемы: просьбы о материальной помощи, подделка сайтов платежных систем, баги платежных систем, удваивание денег (ты мне сейчас 100р, я тебе потом 200р), лотерея, явный обман, шантаж, плата за пересылку «бесплатных» ценностей, …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Мошеннические схемы усложняются и маскируются</a:t>
            </a:r>
          </a:p>
        </p:txBody>
      </p:sp>
    </p:spTree>
    <p:extLst>
      <p:ext uri="{BB962C8B-B14F-4D97-AF65-F5344CB8AC3E}">
        <p14:creationId xmlns:p14="http://schemas.microsoft.com/office/powerpoint/2010/main" val="25844856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20417" y="758113"/>
            <a:ext cx="833561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5. </a:t>
            </a:r>
            <a:r>
              <a:rPr lang="ru-RU" sz="2800" b="1" dirty="0"/>
              <a:t>Мошенничество. </a:t>
            </a:r>
            <a:r>
              <a:rPr lang="ru-RU" sz="2800" b="1" dirty="0" smtClean="0"/>
              <a:t>Признаки</a:t>
            </a:r>
            <a:endParaRPr lang="ru-RU" sz="2800" b="1" dirty="0"/>
          </a:p>
          <a:p>
            <a:endParaRPr lang="ru-RU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Незнакомые </a:t>
            </a:r>
            <a:r>
              <a:rPr lang="en-US" sz="2800" dirty="0" smtClean="0"/>
              <a:t>URL </a:t>
            </a:r>
            <a:r>
              <a:rPr lang="ru-RU" sz="2800" dirty="0" smtClean="0"/>
              <a:t>страниц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Недавно зарегистрированные домены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Отсутствие юридического адреса продавца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Сначала оплата (или часть), потом услуга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Слишком низкие цены или товар бесплатно – халява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Просьба прислать деньги на электронный кошелек, не указанный на сайте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Просьба сказать номер карты для перечисления денег вам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Ограничение по времени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2636717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20416" y="758113"/>
            <a:ext cx="901512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5. </a:t>
            </a:r>
            <a:r>
              <a:rPr lang="ru-RU" sz="2800" b="1" dirty="0"/>
              <a:t>Мошенничество. </a:t>
            </a:r>
            <a:r>
              <a:rPr lang="ru-RU" sz="2800" b="1" dirty="0" smtClean="0"/>
              <a:t>Профилактика</a:t>
            </a:r>
            <a:endParaRPr lang="ru-RU" sz="2800" b="1" dirty="0"/>
          </a:p>
          <a:p>
            <a:endParaRPr lang="ru-RU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Никому в интернете не сообщать данные карт и кошельков (своих и родителей), адрес, телефоны, кем и где работают родители, куда и когда вы ездите отдыхать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Критическое мышление и информационная грамотность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Компьютерная грамотность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Финансовая грамотность</a:t>
            </a:r>
          </a:p>
        </p:txBody>
      </p:sp>
    </p:spTree>
    <p:extLst>
      <p:ext uri="{BB962C8B-B14F-4D97-AF65-F5344CB8AC3E}">
        <p14:creationId xmlns:p14="http://schemas.microsoft.com/office/powerpoint/2010/main" val="10991915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20416" y="758113"/>
            <a:ext cx="901512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5. </a:t>
            </a:r>
            <a:r>
              <a:rPr lang="ru-RU" sz="2800" b="1" dirty="0"/>
              <a:t>Мошенничество. </a:t>
            </a:r>
            <a:r>
              <a:rPr lang="ru-RU" sz="2800" b="1" dirty="0" smtClean="0"/>
              <a:t>Если это случилось</a:t>
            </a:r>
            <a:endParaRPr lang="ru-RU" sz="2800" b="1" dirty="0"/>
          </a:p>
          <a:p>
            <a:endParaRPr lang="ru-RU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Зафиксировать доказательства – адрес сайта, аккаунт, переписка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Написать претензию в адрес продавца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/>
              <a:t>Если на сайте магазина указан его юридический адрес, то </a:t>
            </a:r>
            <a:r>
              <a:rPr lang="ru-RU" sz="2800" dirty="0" smtClean="0"/>
              <a:t>подать </a:t>
            </a:r>
            <a:r>
              <a:rPr lang="ru-RU" sz="2800" dirty="0"/>
              <a:t>в суд иск о защите прав </a:t>
            </a:r>
            <a:r>
              <a:rPr lang="ru-RU" sz="2800" dirty="0" smtClean="0"/>
              <a:t>потребителя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Написать платежной системе, через которую ошибочно перечислены деньги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Подать жалобу на сайте </a:t>
            </a:r>
            <a:r>
              <a:rPr lang="ru-RU" sz="2800" dirty="0" err="1" smtClean="0"/>
              <a:t>Роскомнадзора</a:t>
            </a:r>
            <a:r>
              <a:rPr lang="ru-RU" sz="2800" dirty="0"/>
              <a:t> </a:t>
            </a:r>
            <a:r>
              <a:rPr lang="ru-RU" sz="2800" dirty="0" smtClean="0"/>
              <a:t>для блокировки сайта в поисковиках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Подать жалобу на сайте МВД (управление «К»)</a:t>
            </a:r>
          </a:p>
        </p:txBody>
      </p:sp>
    </p:spTree>
    <p:extLst>
      <p:ext uri="{BB962C8B-B14F-4D97-AF65-F5344CB8AC3E}">
        <p14:creationId xmlns:p14="http://schemas.microsoft.com/office/powerpoint/2010/main" val="30820543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20417" y="758113"/>
            <a:ext cx="833561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6. </a:t>
            </a:r>
            <a:r>
              <a:rPr lang="ru-RU" sz="2800" b="1" dirty="0" smtClean="0"/>
              <a:t>Вирусы. Что это?</a:t>
            </a:r>
            <a:endParaRPr lang="ru-RU" sz="2800" b="1" dirty="0"/>
          </a:p>
          <a:p>
            <a:endParaRPr lang="ru-RU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Вредоносное программное обеспечение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Цель – нарушение работы системы, использование вычислительных ресурсов или кража данных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Вирусы постоянно совершенствуются и развиваются</a:t>
            </a:r>
          </a:p>
        </p:txBody>
      </p:sp>
    </p:spTree>
    <p:extLst>
      <p:ext uri="{BB962C8B-B14F-4D97-AF65-F5344CB8AC3E}">
        <p14:creationId xmlns:p14="http://schemas.microsoft.com/office/powerpoint/2010/main" val="17931562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20417" y="758113"/>
            <a:ext cx="833561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6. </a:t>
            </a:r>
            <a:r>
              <a:rPr lang="ru-RU" sz="2800" b="1" dirty="0"/>
              <a:t>Вирусы. </a:t>
            </a:r>
            <a:r>
              <a:rPr lang="ru-RU" sz="2800" b="1" dirty="0" smtClean="0"/>
              <a:t>Признаки</a:t>
            </a:r>
            <a:endParaRPr lang="ru-RU" sz="2800" b="1" dirty="0"/>
          </a:p>
          <a:p>
            <a:endParaRPr lang="ru-RU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Незнакомые </a:t>
            </a:r>
            <a:r>
              <a:rPr lang="en-US" sz="2800" dirty="0" smtClean="0"/>
              <a:t>URL </a:t>
            </a:r>
            <a:r>
              <a:rPr lang="ru-RU" sz="2800" dirty="0" smtClean="0"/>
              <a:t>страниц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Переход по ссылкам без описания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Компьютер начинает «тупить»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В панели программ появляются незнакомые значки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Браузер открывает новые окна сам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Любое «нестандартное» поведение операционной системы</a:t>
            </a:r>
          </a:p>
        </p:txBody>
      </p:sp>
    </p:spTree>
    <p:extLst>
      <p:ext uri="{BB962C8B-B14F-4D97-AF65-F5344CB8AC3E}">
        <p14:creationId xmlns:p14="http://schemas.microsoft.com/office/powerpoint/2010/main" val="601293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20416" y="758113"/>
            <a:ext cx="901512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6. </a:t>
            </a:r>
            <a:r>
              <a:rPr lang="ru-RU" sz="2800" b="1" dirty="0"/>
              <a:t>Вирусы. </a:t>
            </a:r>
            <a:r>
              <a:rPr lang="ru-RU" sz="2800" b="1" dirty="0" smtClean="0"/>
              <a:t>Профилактика</a:t>
            </a:r>
            <a:endParaRPr lang="ru-RU" sz="2800" b="1" dirty="0"/>
          </a:p>
          <a:p>
            <a:endParaRPr lang="ru-RU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Компьютерная грамотность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/>
              <a:t>Не запускать незнакомые программы из сомнительных </a:t>
            </a:r>
            <a:r>
              <a:rPr lang="ru-RU" sz="2800" dirty="0" smtClean="0"/>
              <a:t>источников и не открывать ссылки без описаний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Поставить и настроить антивирус и брандмауэр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Делать резервные копии важных данных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Делать резервные сохранения операционной системы</a:t>
            </a:r>
          </a:p>
        </p:txBody>
      </p:sp>
    </p:spTree>
    <p:extLst>
      <p:ext uri="{BB962C8B-B14F-4D97-AF65-F5344CB8AC3E}">
        <p14:creationId xmlns:p14="http://schemas.microsoft.com/office/powerpoint/2010/main" val="19058972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20416" y="758113"/>
            <a:ext cx="901512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6. </a:t>
            </a:r>
            <a:r>
              <a:rPr lang="ru-RU" sz="2800" b="1" dirty="0"/>
              <a:t>Вирусы. Если это </a:t>
            </a:r>
            <a:r>
              <a:rPr lang="ru-RU" sz="2800" b="1" dirty="0" smtClean="0"/>
              <a:t>случилось</a:t>
            </a:r>
          </a:p>
          <a:p>
            <a:endParaRPr lang="ru-RU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Cure It (</a:t>
            </a:r>
            <a:r>
              <a:rPr lang="ru-RU" sz="2800" dirty="0" smtClean="0"/>
              <a:t>утилита от </a:t>
            </a:r>
            <a:r>
              <a:rPr lang="en-US" sz="2800" dirty="0" smtClean="0"/>
              <a:t>Doctor Web)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/>
              <a:t>Если есть подозрение на кражу данных – поменять пароли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Компьютерный мастер – попросить настроить антивирус и брандмауэр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Сделать резервную копию данных и операционной системы</a:t>
            </a:r>
          </a:p>
        </p:txBody>
      </p:sp>
    </p:spTree>
    <p:extLst>
      <p:ext uri="{BB962C8B-B14F-4D97-AF65-F5344CB8AC3E}">
        <p14:creationId xmlns:p14="http://schemas.microsoft.com/office/powerpoint/2010/main" val="28800956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20417" y="758113"/>
            <a:ext cx="833561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7. </a:t>
            </a:r>
            <a:r>
              <a:rPr lang="ru-RU" sz="2800" b="1" dirty="0" smtClean="0"/>
              <a:t>Дезинформация и реклама. Что это?</a:t>
            </a:r>
            <a:endParaRPr lang="ru-RU" sz="2800" b="1" dirty="0"/>
          </a:p>
          <a:p>
            <a:endParaRPr lang="ru-RU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Легкая форма манипуляции, призванная стимулировать интерес к продукту или явлению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20417" y="3333673"/>
            <a:ext cx="833561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7. </a:t>
            </a:r>
            <a:r>
              <a:rPr lang="ru-RU" sz="2800" b="1" dirty="0" smtClean="0"/>
              <a:t>Дезинформация и реклама. Признаки</a:t>
            </a:r>
            <a:endParaRPr lang="ru-RU" sz="2800" b="1" dirty="0"/>
          </a:p>
          <a:p>
            <a:endParaRPr lang="ru-RU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Отсутствие фактов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Логические нестыковки, нарушение причинно-следственной связи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Довод «все так делают»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Призыв принимать решение прямо сейчас</a:t>
            </a:r>
          </a:p>
        </p:txBody>
      </p:sp>
    </p:spTree>
    <p:extLst>
      <p:ext uri="{BB962C8B-B14F-4D97-AF65-F5344CB8AC3E}">
        <p14:creationId xmlns:p14="http://schemas.microsoft.com/office/powerpoint/2010/main" val="2313648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Что делать родителям?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228938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20416" y="758113"/>
            <a:ext cx="901512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7. </a:t>
            </a:r>
            <a:r>
              <a:rPr lang="ru-RU" sz="2800" b="1" dirty="0"/>
              <a:t>Дезинформация и реклама. </a:t>
            </a:r>
            <a:r>
              <a:rPr lang="ru-RU" sz="2800" b="1" dirty="0" smtClean="0"/>
              <a:t>Профилактика</a:t>
            </a:r>
            <a:endParaRPr lang="ru-RU" sz="2800" b="1" dirty="0"/>
          </a:p>
          <a:p>
            <a:endParaRPr lang="ru-RU" sz="2800" dirty="0" smtClean="0"/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ru-RU" sz="2800" dirty="0" smtClean="0"/>
              <a:t>Критическое мышление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ru-RU" sz="2800" dirty="0" smtClean="0"/>
              <a:t>Системное мышление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ru-RU" sz="2800" dirty="0" smtClean="0"/>
              <a:t>Широкий кругозор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ru-RU" sz="2800" dirty="0" smtClean="0"/>
              <a:t>Умение задавать вопросы, уточнять информацию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ru-RU" sz="2800" dirty="0" smtClean="0"/>
              <a:t>Информационная грамотность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ru-RU" sz="2800" dirty="0" smtClean="0"/>
              <a:t>Осознанный выбор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74204867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64146" y="2184690"/>
            <a:ext cx="833561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28-31 марта (в каникулы)</a:t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dirty="0" smtClean="0"/>
              <a:t>городской лагерь </a:t>
            </a:r>
            <a:r>
              <a:rPr lang="ru-RU" sz="2800" b="1" dirty="0" smtClean="0"/>
              <a:t>«Изи бизнес – легкий старт»</a:t>
            </a:r>
            <a:endParaRPr lang="ru-RU" sz="2800" b="1" dirty="0"/>
          </a:p>
          <a:p>
            <a:r>
              <a:rPr lang="ru-RU" sz="2800" b="1" dirty="0">
                <a:solidFill>
                  <a:srgbClr val="FF0000"/>
                </a:solidFill>
              </a:rPr>
              <a:t>стоимость участия </a:t>
            </a:r>
            <a:r>
              <a:rPr lang="ru-RU" sz="2800" b="1" dirty="0" smtClean="0">
                <a:solidFill>
                  <a:srgbClr val="FF0000"/>
                </a:solidFill>
              </a:rPr>
              <a:t>4900 </a:t>
            </a:r>
            <a:r>
              <a:rPr lang="ru-RU" sz="2800" b="1" dirty="0" err="1" smtClean="0">
                <a:solidFill>
                  <a:srgbClr val="FF0000"/>
                </a:solidFill>
              </a:rPr>
              <a:t>руб</a:t>
            </a:r>
            <a:endParaRPr lang="ru-RU" sz="2800" b="1" dirty="0" smtClean="0">
              <a:solidFill>
                <a:srgbClr val="FF0000"/>
              </a:solidFill>
            </a:endParaRPr>
          </a:p>
          <a:p>
            <a:r>
              <a:rPr lang="ru-RU" sz="2800" dirty="0" smtClean="0"/>
              <a:t>при оплате до 1 марта</a:t>
            </a:r>
            <a:endParaRPr lang="ru-RU" sz="2800" dirty="0"/>
          </a:p>
          <a:p>
            <a:r>
              <a:rPr lang="ru-RU" sz="2800" b="1" dirty="0" smtClean="0"/>
              <a:t>место проведения - Ленина </a:t>
            </a:r>
            <a:r>
              <a:rPr lang="ru-RU" sz="2800" b="1" dirty="0"/>
              <a:t>52а</a:t>
            </a:r>
          </a:p>
          <a:p>
            <a:endParaRPr lang="ru-RU" sz="2800" b="1" dirty="0"/>
          </a:p>
          <a:p>
            <a:pPr algn="r"/>
            <a:r>
              <a:rPr lang="ru-RU" sz="2800" dirty="0" smtClean="0"/>
              <a:t>клуб - ул</a:t>
            </a:r>
            <a:r>
              <a:rPr lang="ru-RU" sz="2800" dirty="0"/>
              <a:t>. </a:t>
            </a:r>
            <a:r>
              <a:rPr lang="ru-RU" sz="2800" dirty="0" err="1"/>
              <a:t>Красноуральская</a:t>
            </a:r>
            <a:r>
              <a:rPr lang="ru-RU" sz="2800" dirty="0"/>
              <a:t> 23, офис 311</a:t>
            </a:r>
            <a:endParaRPr lang="en-US" sz="2800" dirty="0"/>
          </a:p>
          <a:p>
            <a:pPr algn="r"/>
            <a:r>
              <a:rPr lang="ru-RU" sz="2800" dirty="0" smtClean="0"/>
              <a:t>тел</a:t>
            </a:r>
            <a:r>
              <a:rPr lang="ru-RU" sz="2800" dirty="0"/>
              <a:t>. </a:t>
            </a:r>
            <a:r>
              <a:rPr lang="ru-RU" sz="3600" b="1" dirty="0"/>
              <a:t>(343) 345-42-05</a:t>
            </a:r>
            <a:endParaRPr lang="ru-RU" sz="2800" b="1" dirty="0"/>
          </a:p>
          <a:p>
            <a:pPr algn="r"/>
            <a:r>
              <a:rPr lang="en-US" sz="2800" dirty="0"/>
              <a:t>http://</a:t>
            </a:r>
            <a:r>
              <a:rPr lang="ru-RU" sz="2800" b="1" dirty="0" err="1"/>
              <a:t>кругозорро.рф</a:t>
            </a:r>
            <a:endParaRPr lang="en-US" sz="2800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146" y="225286"/>
            <a:ext cx="4376480" cy="1959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8039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20417" y="758113"/>
            <a:ext cx="833561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ru-RU" sz="2800" dirty="0" smtClean="0"/>
              <a:t>Знать признаки, </a:t>
            </a:r>
            <a:r>
              <a:rPr lang="ru-RU" sz="2800" b="1" dirty="0" smtClean="0"/>
              <a:t>тревожные маркеры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Выстраивать </a:t>
            </a:r>
            <a:r>
              <a:rPr lang="ru-RU" sz="2800" b="1" dirty="0" smtClean="0"/>
              <a:t>доверительные отношения</a:t>
            </a:r>
            <a:r>
              <a:rPr lang="ru-RU" sz="2800" dirty="0" smtClean="0"/>
              <a:t> с детьми</a:t>
            </a:r>
          </a:p>
          <a:p>
            <a:pPr marL="514350" indent="-514350">
              <a:buAutoNum type="arabicPeriod"/>
            </a:pPr>
            <a:r>
              <a:rPr lang="ru-RU" sz="2800" b="1" dirty="0" smtClean="0"/>
              <a:t>Разговаривать с детьми</a:t>
            </a:r>
            <a:r>
              <a:rPr lang="ru-RU" sz="2800" dirty="0" smtClean="0"/>
              <a:t> на сложные темы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Развивать </a:t>
            </a:r>
            <a:r>
              <a:rPr lang="ru-RU" sz="2800" b="1" dirty="0" smtClean="0"/>
              <a:t>критическое мышление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Развивать </a:t>
            </a:r>
            <a:r>
              <a:rPr lang="ru-RU" sz="2800" b="1" dirty="0" smtClean="0"/>
              <a:t>уверенность в себе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Обучать детей вопросам </a:t>
            </a:r>
            <a:r>
              <a:rPr lang="ru-RU" sz="2800" b="1" dirty="0" smtClean="0"/>
              <a:t>безопасности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Знать, что делать, </a:t>
            </a:r>
            <a:r>
              <a:rPr lang="ru-RU" sz="2800" b="1" dirty="0" smtClean="0"/>
              <a:t>если это произошло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759964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20417" y="758113"/>
            <a:ext cx="833561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ru-RU" sz="2800" b="1" dirty="0" smtClean="0"/>
              <a:t>Суицид-группы. Что это?</a:t>
            </a:r>
          </a:p>
          <a:p>
            <a:r>
              <a:rPr lang="ru-RU" sz="2800" dirty="0" smtClean="0"/>
              <a:t>Суицид-группы - это аналог </a:t>
            </a:r>
            <a:r>
              <a:rPr lang="ru-RU" sz="2800" dirty="0"/>
              <a:t>сект в </a:t>
            </a:r>
            <a:r>
              <a:rPr lang="ru-RU" sz="2800" dirty="0" err="1"/>
              <a:t>соцсетях</a:t>
            </a:r>
            <a:r>
              <a:rPr lang="ru-RU" sz="2800" dirty="0"/>
              <a:t>, где детей склоняют к </a:t>
            </a:r>
            <a:r>
              <a:rPr lang="ru-RU" sz="2800" dirty="0" smtClean="0"/>
              <a:t>суициду</a:t>
            </a:r>
            <a:endParaRPr lang="ru-RU" sz="2800" dirty="0"/>
          </a:p>
          <a:p>
            <a:pPr marL="514350" indent="-514350">
              <a:buAutoNum type="arabicPeriod"/>
            </a:pPr>
            <a:endParaRPr lang="ru-RU" sz="2800" b="1" dirty="0"/>
          </a:p>
          <a:p>
            <a:endParaRPr lang="ru-RU" sz="28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417" y="2260077"/>
            <a:ext cx="8424208" cy="4359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3520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20417" y="758113"/>
            <a:ext cx="833561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1. </a:t>
            </a:r>
            <a:r>
              <a:rPr lang="ru-RU" sz="2800" b="1" dirty="0" smtClean="0"/>
              <a:t>Суицид-группы. Признаки</a:t>
            </a:r>
            <a:endParaRPr lang="ru-RU" sz="2800" b="1" dirty="0"/>
          </a:p>
          <a:p>
            <a:endParaRPr lang="ru-RU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Участие в реальных играх в </a:t>
            </a:r>
            <a:r>
              <a:rPr lang="ru-RU" sz="2800" dirty="0" err="1" smtClean="0"/>
              <a:t>соцсетях</a:t>
            </a:r>
            <a:r>
              <a:rPr lang="ru-RU" sz="2800" dirty="0" smtClean="0"/>
              <a:t> (упоминание перехода по этапам, шагам)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Лавинообразное появление новых «друзей» в </a:t>
            </a:r>
            <a:r>
              <a:rPr lang="ru-RU" sz="2800" dirty="0" err="1" smtClean="0"/>
              <a:t>соцсети</a:t>
            </a:r>
            <a:endParaRPr lang="ru-RU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Появление </a:t>
            </a:r>
            <a:r>
              <a:rPr lang="ru-RU" sz="2800" dirty="0"/>
              <a:t>на теле следов порезов, ожогов и иных </a:t>
            </a:r>
            <a:r>
              <a:rPr lang="ru-RU" sz="2800" dirty="0" smtClean="0"/>
              <a:t>признаков членовредительства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Резкая смена круга интересов, лексикона, музыкальных увлечений, привычек – требует погружения в причину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Любые проявления суицидального поведения</a:t>
            </a:r>
          </a:p>
        </p:txBody>
      </p:sp>
    </p:spTree>
    <p:extLst>
      <p:ext uri="{BB962C8B-B14F-4D97-AF65-F5344CB8AC3E}">
        <p14:creationId xmlns:p14="http://schemas.microsoft.com/office/powerpoint/2010/main" val="34544932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20417" y="758113"/>
            <a:ext cx="833561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1. </a:t>
            </a:r>
            <a:r>
              <a:rPr lang="ru-RU" sz="2800" b="1" dirty="0" smtClean="0"/>
              <a:t>Суицид-группы. Профилактика</a:t>
            </a:r>
            <a:endParaRPr lang="ru-RU" sz="2800" b="1" dirty="0"/>
          </a:p>
          <a:p>
            <a:endParaRPr lang="ru-RU" sz="2800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Бытовая грамотность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Доверительные отношения с родителями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Понимание причинно-следственных связей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Соблюдение личных границ ребенка (иначе – бунт)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Свобода самовыражения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Поддержка увлечений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Добавиться «в друзья» к ребенку и интересоваться его жизнью в сети (не контролировать)</a:t>
            </a:r>
          </a:p>
        </p:txBody>
      </p:sp>
    </p:spTree>
    <p:extLst>
      <p:ext uri="{BB962C8B-B14F-4D97-AF65-F5344CB8AC3E}">
        <p14:creationId xmlns:p14="http://schemas.microsoft.com/office/powerpoint/2010/main" val="2294794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20417" y="758113"/>
            <a:ext cx="833561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1. </a:t>
            </a:r>
            <a:r>
              <a:rPr lang="ru-RU" sz="2800" b="1" dirty="0" smtClean="0"/>
              <a:t>Суицид-группы. Если это случилось</a:t>
            </a:r>
            <a:endParaRPr lang="ru-RU" sz="2800" b="1" dirty="0"/>
          </a:p>
          <a:p>
            <a:endParaRPr lang="ru-RU" sz="2800" b="1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Психолог, психиатр для ребенка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Проверка ближнего круга общения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Сообщение в техподдержку социальной сети о существовании группы смерти</a:t>
            </a:r>
          </a:p>
        </p:txBody>
      </p:sp>
    </p:spTree>
    <p:extLst>
      <p:ext uri="{BB962C8B-B14F-4D97-AF65-F5344CB8AC3E}">
        <p14:creationId xmlns:p14="http://schemas.microsoft.com/office/powerpoint/2010/main" val="41270597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20417" y="758113"/>
            <a:ext cx="833561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2</a:t>
            </a:r>
            <a:r>
              <a:rPr lang="ru-RU" sz="2800" dirty="0" smtClean="0"/>
              <a:t>. </a:t>
            </a:r>
            <a:r>
              <a:rPr lang="ru-RU" sz="2800" b="1" dirty="0" smtClean="0"/>
              <a:t>Педофилия. Что это?</a:t>
            </a:r>
            <a:endParaRPr lang="ru-RU" sz="2800" b="1" dirty="0"/>
          </a:p>
          <a:p>
            <a:endParaRPr lang="ru-RU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/>
              <a:t>Педофил – это некто с исключительным сексуальным интересом в половом отношении к несовершеннолетним </a:t>
            </a:r>
            <a:r>
              <a:rPr lang="ru-RU" sz="2800" dirty="0" smtClean="0"/>
              <a:t>детям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/>
              <a:t>Основной деятельностью педофилов в </a:t>
            </a:r>
            <a:r>
              <a:rPr lang="ru-RU" sz="2800" dirty="0" smtClean="0"/>
              <a:t>сети </a:t>
            </a:r>
            <a:r>
              <a:rPr lang="ru-RU" sz="2800" dirty="0"/>
              <a:t>является обмен изображениями сексуального характера между «коллекционерами</a:t>
            </a:r>
            <a:r>
              <a:rPr lang="ru-RU" sz="2800" dirty="0" smtClean="0"/>
              <a:t>»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/>
              <a:t>Их </a:t>
            </a:r>
            <a:r>
              <a:rPr lang="ru-RU" sz="2800" dirty="0"/>
              <a:t>интерес нормализуется с помощью общения с другими людьми, которые также имеют сексуальное влечение к детям. «Если есть другие, делающие это, значит всё в порядке…», — утверждает </a:t>
            </a:r>
            <a:r>
              <a:rPr lang="ru-RU" sz="2800" dirty="0" smtClean="0"/>
              <a:t>педофил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3115110810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1438</TotalTime>
  <Words>1475</Words>
  <Application>Microsoft Office PowerPoint</Application>
  <PresentationFormat>Широкоэкранный</PresentationFormat>
  <Paragraphs>259</Paragraphs>
  <Slides>31</Slides>
  <Notes>29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6" baseType="lpstr">
      <vt:lpstr>Arial</vt:lpstr>
      <vt:lpstr>Calibri</vt:lpstr>
      <vt:lpstr>Trebuchet MS</vt:lpstr>
      <vt:lpstr>Wingdings 3</vt:lpstr>
      <vt:lpstr>Аспект</vt:lpstr>
      <vt:lpstr>Безопасность в сети</vt:lpstr>
      <vt:lpstr>Презентация PowerPoint</vt:lpstr>
      <vt:lpstr>Что делать родителям?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помочь ребенку выбрать профессию</dc:title>
  <dc:creator>Шилова Александра</dc:creator>
  <cp:lastModifiedBy>Андрей</cp:lastModifiedBy>
  <cp:revision>104</cp:revision>
  <dcterms:created xsi:type="dcterms:W3CDTF">2016-09-04T15:03:51Z</dcterms:created>
  <dcterms:modified xsi:type="dcterms:W3CDTF">2017-02-17T04:21:58Z</dcterms:modified>
</cp:coreProperties>
</file>